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1" r:id="rId1"/>
    <p:sldMasterId id="2147483804" r:id="rId2"/>
  </p:sldMasterIdLst>
  <p:notesMasterIdLst>
    <p:notesMasterId r:id="rId55"/>
  </p:notesMasterIdLst>
  <p:sldIdLst>
    <p:sldId id="259" r:id="rId3"/>
    <p:sldId id="286" r:id="rId4"/>
    <p:sldId id="311" r:id="rId5"/>
    <p:sldId id="260" r:id="rId6"/>
    <p:sldId id="261" r:id="rId7"/>
    <p:sldId id="262" r:id="rId8"/>
    <p:sldId id="282" r:id="rId9"/>
    <p:sldId id="284" r:id="rId10"/>
    <p:sldId id="285" r:id="rId11"/>
    <p:sldId id="263" r:id="rId12"/>
    <p:sldId id="264" r:id="rId13"/>
    <p:sldId id="265" r:id="rId14"/>
    <p:sldId id="26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267" r:id="rId32"/>
    <p:sldId id="268" r:id="rId33"/>
    <p:sldId id="269" r:id="rId34"/>
    <p:sldId id="303" r:id="rId35"/>
    <p:sldId id="304" r:id="rId36"/>
    <p:sldId id="305" r:id="rId37"/>
    <p:sldId id="306" r:id="rId38"/>
    <p:sldId id="307" r:id="rId39"/>
    <p:sldId id="308" r:id="rId40"/>
    <p:sldId id="312" r:id="rId41"/>
    <p:sldId id="313" r:id="rId42"/>
    <p:sldId id="314" r:id="rId43"/>
    <p:sldId id="326" r:id="rId44"/>
    <p:sldId id="327" r:id="rId45"/>
    <p:sldId id="328" r:id="rId46"/>
    <p:sldId id="318" r:id="rId47"/>
    <p:sldId id="323" r:id="rId48"/>
    <p:sldId id="325" r:id="rId49"/>
    <p:sldId id="320" r:id="rId50"/>
    <p:sldId id="321" r:id="rId51"/>
    <p:sldId id="322" r:id="rId52"/>
    <p:sldId id="281" r:id="rId53"/>
    <p:sldId id="310" r:id="rId54"/>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87621" autoAdjust="0"/>
  </p:normalViewPr>
  <p:slideViewPr>
    <p:cSldViewPr>
      <p:cViewPr varScale="1">
        <p:scale>
          <a:sx n="103" d="100"/>
          <a:sy n="103" d="100"/>
        </p:scale>
        <p:origin x="-108" y="-41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11/15/2014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xmlns="" val="131396397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660B9EC-2ED3-42C9-8298-1B6E218013C4}" type="slidenum">
              <a:rPr lang="en-US" smtClean="0">
                <a:solidFill>
                  <a:prstClr val="black"/>
                </a:solidFill>
                <a:latin typeface="Arial" charset="0"/>
              </a:rPr>
              <a:pPr eaLnBrk="1" hangingPunct="1"/>
              <a:t>14</a:t>
            </a:fld>
            <a:endParaRPr lang="en-US" dirty="0" smtClean="0">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C1007CD-7F07-4825-B5F4-675F7B129960}" type="slidenum">
              <a:rPr lang="en-US" smtClean="0">
                <a:solidFill>
                  <a:prstClr val="black"/>
                </a:solidFill>
                <a:latin typeface="Arial" charset="0"/>
              </a:rPr>
              <a:pPr eaLnBrk="1" hangingPunct="1"/>
              <a:t>23</a:t>
            </a:fld>
            <a:endParaRPr lang="en-US" dirty="0" smtClean="0">
              <a:solidFill>
                <a:prstClr val="black"/>
              </a:solidFill>
              <a:latin typeface="Arial" charset="0"/>
            </a:endParaRPr>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0E833D83-2BAF-447C-8C79-7775BC0B91CB}" type="slidenum">
              <a:rPr lang="en-US" smtClean="0">
                <a:solidFill>
                  <a:prstClr val="black"/>
                </a:solidFill>
                <a:latin typeface="Arial" charset="0"/>
              </a:rPr>
              <a:pPr eaLnBrk="1" hangingPunct="1"/>
              <a:t>24</a:t>
            </a:fld>
            <a:endParaRPr lang="en-US" dirty="0" smtClean="0">
              <a:solidFill>
                <a:prstClr val="black"/>
              </a:solidFill>
              <a:latin typeface="Arial" charset="0"/>
            </a:endParaRPr>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000F0EE-E9D1-4513-92CB-6EF48BCE7218}" type="slidenum">
              <a:rPr lang="en-US" smtClean="0">
                <a:solidFill>
                  <a:prstClr val="black"/>
                </a:solidFill>
                <a:latin typeface="Arial" charset="0"/>
              </a:rPr>
              <a:pPr eaLnBrk="1" hangingPunct="1"/>
              <a:t>25</a:t>
            </a:fld>
            <a:endParaRPr lang="en-US" dirty="0" smtClean="0">
              <a:solidFill>
                <a:prstClr val="black"/>
              </a:solidFill>
              <a:latin typeface="Arial" charset="0"/>
            </a:endParaRPr>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9E85F47-3C16-400D-8EBF-951EA19C39F7}" type="slidenum">
              <a:rPr lang="en-US" smtClean="0">
                <a:solidFill>
                  <a:prstClr val="black"/>
                </a:solidFill>
                <a:latin typeface="Arial" charset="0"/>
              </a:rPr>
              <a:pPr eaLnBrk="1" hangingPunct="1"/>
              <a:t>26</a:t>
            </a:fld>
            <a:endParaRPr lang="en-US" dirty="0" smtClean="0">
              <a:solidFill>
                <a:prstClr val="black"/>
              </a:solidFill>
              <a:latin typeface="Arial" charset="0"/>
            </a:endParaRPr>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EE96602B-DB98-4569-B356-270BACF00212}" type="slidenum">
              <a:rPr lang="en-US" smtClean="0">
                <a:solidFill>
                  <a:prstClr val="black"/>
                </a:solidFill>
                <a:latin typeface="Arial" charset="0"/>
              </a:rPr>
              <a:pPr eaLnBrk="1" hangingPunct="1"/>
              <a:t>27</a:t>
            </a:fld>
            <a:endParaRPr lang="en-US" dirty="0" smtClean="0">
              <a:solidFill>
                <a:prstClr val="black"/>
              </a:solidFill>
              <a:latin typeface="Arial" charset="0"/>
            </a:endParaRPr>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3F01CC8-273B-4EB3-BEE6-690D12CE8236}" type="slidenum">
              <a:rPr lang="en-US" smtClean="0">
                <a:solidFill>
                  <a:prstClr val="black"/>
                </a:solidFill>
                <a:latin typeface="Arial" charset="0"/>
              </a:rPr>
              <a:pPr eaLnBrk="1" hangingPunct="1"/>
              <a:t>28</a:t>
            </a:fld>
            <a:endParaRPr lang="en-US" dirty="0" smtClean="0">
              <a:solidFill>
                <a:prstClr val="black"/>
              </a:solidFill>
              <a:latin typeface="Arial" charset="0"/>
            </a:endParaRPr>
          </a:p>
        </p:txBody>
      </p:sp>
      <p:sp>
        <p:nvSpPr>
          <p:cNvPr id="75779" name="Rectangle 2"/>
          <p:cNvSpPr>
            <a:spLocks noGrp="1" noRot="1" noChangeAspect="1" noChangeArrowheads="1" noTextEdit="1"/>
          </p:cNvSpPr>
          <p:nvPr>
            <p:ph type="sldImg"/>
          </p:nvPr>
        </p:nvSpPr>
        <p:spPr>
          <a:xfrm>
            <a:off x="381000" y="685800"/>
            <a:ext cx="6096000" cy="3429000"/>
          </a:xfrm>
          <a:ln/>
        </p:spPr>
      </p:sp>
      <p:sp>
        <p:nvSpPr>
          <p:cNvPr id="757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3F01CC8-273B-4EB3-BEE6-690D12CE8236}" type="slidenum">
              <a:rPr lang="en-US" smtClean="0">
                <a:solidFill>
                  <a:prstClr val="black"/>
                </a:solidFill>
                <a:latin typeface="Arial" charset="0"/>
              </a:rPr>
              <a:pPr eaLnBrk="1" hangingPunct="1"/>
              <a:t>29</a:t>
            </a:fld>
            <a:endParaRPr lang="en-US" dirty="0" smtClean="0">
              <a:solidFill>
                <a:prstClr val="black"/>
              </a:solidFill>
              <a:latin typeface="Arial" charset="0"/>
            </a:endParaRPr>
          </a:p>
        </p:txBody>
      </p:sp>
      <p:sp>
        <p:nvSpPr>
          <p:cNvPr id="75779" name="Rectangle 2"/>
          <p:cNvSpPr>
            <a:spLocks noGrp="1" noRot="1" noChangeAspect="1" noChangeArrowheads="1" noTextEdit="1"/>
          </p:cNvSpPr>
          <p:nvPr>
            <p:ph type="sldImg"/>
          </p:nvPr>
        </p:nvSpPr>
        <p:spPr>
          <a:xfrm>
            <a:off x="381000" y="685800"/>
            <a:ext cx="6096000" cy="3429000"/>
          </a:xfrm>
          <a:ln/>
        </p:spPr>
      </p:sp>
      <p:sp>
        <p:nvSpPr>
          <p:cNvPr id="757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zh-CN" dirty="0" smtClean="0"/>
              <a:t>A series of air guns align</a:t>
            </a:r>
            <a:r>
              <a:rPr lang="en-US" altLang="zh-CN" baseline="0" dirty="0" smtClean="0"/>
              <a:t> in the horizontal line in one depth. Source interval and receiver interval is 3 meter.</a:t>
            </a:r>
            <a:endParaRPr lang="zh-CN" altLang="en-US" dirty="0"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00007" indent="-269234" eaLnBrk="0" hangingPunct="0">
              <a:defRPr>
                <a:solidFill>
                  <a:schemeClr val="tx1"/>
                </a:solidFill>
                <a:latin typeface="Arial" charset="0"/>
                <a:ea typeface="宋体" charset="-122"/>
              </a:defRPr>
            </a:lvl2pPr>
            <a:lvl3pPr marL="1076935" indent="-215387" eaLnBrk="0" hangingPunct="0">
              <a:defRPr>
                <a:solidFill>
                  <a:schemeClr val="tx1"/>
                </a:solidFill>
                <a:latin typeface="Arial" charset="0"/>
                <a:ea typeface="宋体" charset="-122"/>
              </a:defRPr>
            </a:lvl3pPr>
            <a:lvl4pPr marL="1507708" indent="-215387" eaLnBrk="0" hangingPunct="0">
              <a:defRPr>
                <a:solidFill>
                  <a:schemeClr val="tx1"/>
                </a:solidFill>
                <a:latin typeface="Arial" charset="0"/>
                <a:ea typeface="宋体" charset="-122"/>
              </a:defRPr>
            </a:lvl4pPr>
            <a:lvl5pPr marL="1938482" indent="-215387" eaLnBrk="0" hangingPunct="0">
              <a:defRPr>
                <a:solidFill>
                  <a:schemeClr val="tx1"/>
                </a:solidFill>
                <a:latin typeface="Arial" charset="0"/>
                <a:ea typeface="宋体" charset="-122"/>
              </a:defRPr>
            </a:lvl5pPr>
            <a:lvl6pPr marL="2369256" indent="-215387" eaLnBrk="0" fontAlgn="base" hangingPunct="0">
              <a:spcBef>
                <a:spcPct val="0"/>
              </a:spcBef>
              <a:spcAft>
                <a:spcPct val="0"/>
              </a:spcAft>
              <a:defRPr>
                <a:solidFill>
                  <a:schemeClr val="tx1"/>
                </a:solidFill>
                <a:latin typeface="Arial" charset="0"/>
                <a:ea typeface="宋体" charset="-122"/>
              </a:defRPr>
            </a:lvl6pPr>
            <a:lvl7pPr marL="2800030" indent="-215387" eaLnBrk="0" fontAlgn="base" hangingPunct="0">
              <a:spcBef>
                <a:spcPct val="0"/>
              </a:spcBef>
              <a:spcAft>
                <a:spcPct val="0"/>
              </a:spcAft>
              <a:defRPr>
                <a:solidFill>
                  <a:schemeClr val="tx1"/>
                </a:solidFill>
                <a:latin typeface="Arial" charset="0"/>
                <a:ea typeface="宋体" charset="-122"/>
              </a:defRPr>
            </a:lvl7pPr>
            <a:lvl8pPr marL="3230804" indent="-215387" eaLnBrk="0" fontAlgn="base" hangingPunct="0">
              <a:spcBef>
                <a:spcPct val="0"/>
              </a:spcBef>
              <a:spcAft>
                <a:spcPct val="0"/>
              </a:spcAft>
              <a:defRPr>
                <a:solidFill>
                  <a:schemeClr val="tx1"/>
                </a:solidFill>
                <a:latin typeface="Arial" charset="0"/>
                <a:ea typeface="宋体" charset="-122"/>
              </a:defRPr>
            </a:lvl8pPr>
            <a:lvl9pPr marL="3661578" indent="-215387" eaLnBrk="0" fontAlgn="base" hangingPunct="0">
              <a:spcBef>
                <a:spcPct val="0"/>
              </a:spcBef>
              <a:spcAft>
                <a:spcPct val="0"/>
              </a:spcAft>
              <a:defRPr>
                <a:solidFill>
                  <a:schemeClr val="tx1"/>
                </a:solidFill>
                <a:latin typeface="Arial" charset="0"/>
                <a:ea typeface="宋体" charset="-122"/>
              </a:defRPr>
            </a:lvl9pPr>
          </a:lstStyle>
          <a:p>
            <a:pPr eaLnBrk="1" hangingPunct="1"/>
            <a:fld id="{3DDB6ECA-2949-4C03-B4CC-9FBDE557AC42}" type="slidenum">
              <a:rPr lang="zh-CN" altLang="en-US" smtClean="0"/>
              <a:pPr eaLnBrk="1" hangingPunct="1"/>
              <a:t>39</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Rot="1" noChangeAspect="1" noChangeArrowheads="1" noTextEdit="1"/>
          </p:cNvSpPr>
          <p:nvPr>
            <p:ph type="sldImg"/>
          </p:nvPr>
        </p:nvSpPr>
        <p:spPr>
          <a:xfrm>
            <a:off x="381000" y="685800"/>
            <a:ext cx="6096000" cy="3429000"/>
          </a:xfrm>
          <a:ln/>
        </p:spPr>
      </p:sp>
      <p:sp>
        <p:nvSpPr>
          <p:cNvPr id="1169411" name="Rectangle 3"/>
          <p:cNvSpPr>
            <a:spLocks noGrp="1" noChangeArrowheads="1"/>
          </p:cNvSpPr>
          <p:nvPr>
            <p:ph type="body" idx="1"/>
          </p:nvPr>
        </p:nvSpPr>
        <p:spPr/>
        <p:txBody>
          <a:bodyPr/>
          <a:lstStyle/>
          <a:p>
            <a:r>
              <a:rPr lang="en-US"/>
              <a:t>This is a very special earth model used to generate the synthetic shot record shown in the next slide. The horizon depths and reflection coefficients were selected so that the surface multiple whose raypath is shown exactly coincides with the primary reflection from the deepest horizon. Furthermore the two events have exactly the same amplitudes. (Note that this model is totally artificial. It has constant velocity and there is no absorption. Nevertheless, it helps illustrate the power of SRME in a remarkable way.)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Rot="1" noChangeAspect="1" noChangeArrowheads="1" noTextEdit="1"/>
          </p:cNvSpPr>
          <p:nvPr>
            <p:ph type="sldImg"/>
          </p:nvPr>
        </p:nvSpPr>
        <p:spPr>
          <a:xfrm>
            <a:off x="381000" y="685800"/>
            <a:ext cx="6096000" cy="3429000"/>
          </a:xfrm>
          <a:ln/>
        </p:spPr>
      </p:sp>
      <p:sp>
        <p:nvSpPr>
          <p:cNvPr id="1171459" name="Rectangle 3"/>
          <p:cNvSpPr>
            <a:spLocks noGrp="1" noChangeArrowheads="1"/>
          </p:cNvSpPr>
          <p:nvPr>
            <p:ph type="body" idx="1"/>
          </p:nvPr>
        </p:nvSpPr>
        <p:spPr/>
        <p:txBody>
          <a:bodyPr/>
          <a:lstStyle/>
          <a:p>
            <a:r>
              <a:rPr lang="en-US" dirty="0" smtClean="0"/>
              <a:t>A primary reflection at the arrow is missing because it has been perfectly cancelled out by an interfering surface multiple.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9" tIns="45706" rIns="91409" bIns="45706"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15</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Rot="1" noChangeAspect="1" noChangeArrowheads="1" noTextEdit="1"/>
          </p:cNvSpPr>
          <p:nvPr>
            <p:ph type="sldImg"/>
          </p:nvPr>
        </p:nvSpPr>
        <p:spPr>
          <a:xfrm>
            <a:off x="381000" y="685800"/>
            <a:ext cx="6096000" cy="3429000"/>
          </a:xfrm>
          <a:ln/>
        </p:spPr>
      </p:sp>
      <p:sp>
        <p:nvSpPr>
          <p:cNvPr id="1173507" name="Rectangle 3"/>
          <p:cNvSpPr>
            <a:spLocks noGrp="1" noChangeArrowheads="1"/>
          </p:cNvSpPr>
          <p:nvPr>
            <p:ph type="body" idx="1"/>
          </p:nvPr>
        </p:nvSpPr>
        <p:spPr/>
        <p:txBody>
          <a:bodyPr/>
          <a:lstStyle/>
          <a:p>
            <a:r>
              <a:rPr lang="en-US"/>
              <a:t>The WesternGeco SMA version of SRME produced this result. Note that all of the surface multiples are gone and that the missing primary has been recovered. Clearly, no algorithm based on moveout discrimination or periodicity could have produced this result. (Technical detail – A sharp eye might have noticed that the two primary events in this shot have a different wavelet than the corresponding events on the previous slide. This is because SMA is a frequency domain algorithm and the frequency range specified by the user did not match exactly the actual frequency range of the input data. The difference in the wavelet is due to the resulting frequency domain filtering.)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FFB0E9E7-F069-4F66-9799-7BD5E06E51A4}"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xmlns="" val="382942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9" tIns="45706" rIns="91409" bIns="45706"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16</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9" tIns="45706" rIns="91409" bIns="45706"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17</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9" tIns="45706" rIns="91409" bIns="45706"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18</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463" y="8685878"/>
            <a:ext cx="2972004" cy="45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09" tIns="45706" rIns="91409" bIns="45706"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200">
                <a:solidFill>
                  <a:prstClr val="black"/>
                </a:solidFill>
                <a:latin typeface="Arial" charset="0"/>
              </a:rPr>
              <a:pPr algn="r" eaLnBrk="1" fontAlgn="base" hangingPunct="1">
                <a:spcBef>
                  <a:spcPct val="0"/>
                </a:spcBef>
                <a:spcAft>
                  <a:spcPct val="0"/>
                </a:spcAft>
              </a:pPr>
              <a:t>19</a:t>
            </a:fld>
            <a:endParaRPr lang="en-US" sz="12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C1007CD-7F07-4825-B5F4-675F7B129960}" type="slidenum">
              <a:rPr lang="en-US" smtClean="0">
                <a:solidFill>
                  <a:prstClr val="black"/>
                </a:solidFill>
                <a:latin typeface="Arial" charset="0"/>
              </a:rPr>
              <a:pPr eaLnBrk="1" hangingPunct="1"/>
              <a:t>20</a:t>
            </a:fld>
            <a:endParaRPr lang="en-US" dirty="0" smtClean="0">
              <a:solidFill>
                <a:prstClr val="black"/>
              </a:solidFill>
              <a:latin typeface="Arial" charset="0"/>
            </a:endParaRPr>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A97DBDD-3A8F-4743-B39E-8597430E3001}" type="slidenum">
              <a:rPr lang="en-US" smtClean="0">
                <a:solidFill>
                  <a:prstClr val="black"/>
                </a:solidFill>
                <a:latin typeface="Arial" charset="0"/>
              </a:rPr>
              <a:pPr eaLnBrk="1" hangingPunct="1"/>
              <a:t>21</a:t>
            </a:fld>
            <a:endParaRPr lang="en-US" dirty="0" smtClean="0">
              <a:solidFill>
                <a:prstClr val="black"/>
              </a:solidFill>
              <a:latin typeface="Arial" charset="0"/>
            </a:endParaRPr>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4207" eaLnBrk="0" hangingPunct="0">
              <a:defRPr>
                <a:solidFill>
                  <a:schemeClr val="tx1"/>
                </a:solidFill>
                <a:latin typeface="Garamond" pitchFamily="18" charset="0"/>
                <a:cs typeface="Arial" charset="0"/>
              </a:defRPr>
            </a:lvl1pPr>
            <a:lvl2pPr marL="685655" indent="-263714" defTabSz="914207" eaLnBrk="0" hangingPunct="0">
              <a:defRPr>
                <a:solidFill>
                  <a:schemeClr val="tx1"/>
                </a:solidFill>
                <a:latin typeface="Garamond" pitchFamily="18" charset="0"/>
                <a:cs typeface="Arial" charset="0"/>
              </a:defRPr>
            </a:lvl2pPr>
            <a:lvl3pPr marL="1054854" indent="-210972" defTabSz="914207" eaLnBrk="0" hangingPunct="0">
              <a:defRPr>
                <a:solidFill>
                  <a:schemeClr val="tx1"/>
                </a:solidFill>
                <a:latin typeface="Garamond" pitchFamily="18" charset="0"/>
                <a:cs typeface="Arial" charset="0"/>
              </a:defRPr>
            </a:lvl3pPr>
            <a:lvl4pPr marL="1476796" indent="-210972" defTabSz="914207" eaLnBrk="0" hangingPunct="0">
              <a:defRPr>
                <a:solidFill>
                  <a:schemeClr val="tx1"/>
                </a:solidFill>
                <a:latin typeface="Garamond" pitchFamily="18" charset="0"/>
                <a:cs typeface="Arial" charset="0"/>
              </a:defRPr>
            </a:lvl4pPr>
            <a:lvl5pPr marL="1898737" indent="-210972" defTabSz="914207" eaLnBrk="0" hangingPunct="0">
              <a:defRPr>
                <a:solidFill>
                  <a:schemeClr val="tx1"/>
                </a:solidFill>
                <a:latin typeface="Garamond" pitchFamily="18" charset="0"/>
                <a:cs typeface="Arial" charset="0"/>
              </a:defRPr>
            </a:lvl5pPr>
            <a:lvl6pPr marL="2320678" indent="-210972" defTabSz="914207" eaLnBrk="0" fontAlgn="base" hangingPunct="0">
              <a:spcBef>
                <a:spcPct val="0"/>
              </a:spcBef>
              <a:spcAft>
                <a:spcPct val="0"/>
              </a:spcAft>
              <a:defRPr>
                <a:solidFill>
                  <a:schemeClr val="tx1"/>
                </a:solidFill>
                <a:latin typeface="Garamond" pitchFamily="18" charset="0"/>
                <a:cs typeface="Arial" charset="0"/>
              </a:defRPr>
            </a:lvl6pPr>
            <a:lvl7pPr marL="2742620" indent="-210972" defTabSz="914207" eaLnBrk="0" fontAlgn="base" hangingPunct="0">
              <a:spcBef>
                <a:spcPct val="0"/>
              </a:spcBef>
              <a:spcAft>
                <a:spcPct val="0"/>
              </a:spcAft>
              <a:defRPr>
                <a:solidFill>
                  <a:schemeClr val="tx1"/>
                </a:solidFill>
                <a:latin typeface="Garamond" pitchFamily="18" charset="0"/>
                <a:cs typeface="Arial" charset="0"/>
              </a:defRPr>
            </a:lvl7pPr>
            <a:lvl8pPr marL="3164562" indent="-210972" defTabSz="914207" eaLnBrk="0" fontAlgn="base" hangingPunct="0">
              <a:spcBef>
                <a:spcPct val="0"/>
              </a:spcBef>
              <a:spcAft>
                <a:spcPct val="0"/>
              </a:spcAft>
              <a:defRPr>
                <a:solidFill>
                  <a:schemeClr val="tx1"/>
                </a:solidFill>
                <a:latin typeface="Garamond" pitchFamily="18" charset="0"/>
                <a:cs typeface="Arial" charset="0"/>
              </a:defRPr>
            </a:lvl8pPr>
            <a:lvl9pPr marL="3586503" indent="-210972" defTabSz="914207"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BECBFDC-713B-490D-B88E-54CB503801B8}" type="slidenum">
              <a:rPr lang="en-US" smtClean="0">
                <a:solidFill>
                  <a:prstClr val="black"/>
                </a:solidFill>
                <a:latin typeface="Arial" charset="0"/>
              </a:rPr>
              <a:pPr eaLnBrk="1" hangingPunct="1"/>
              <a:t>22</a:t>
            </a:fld>
            <a:endParaRPr lang="en-US" dirty="0" smtClean="0">
              <a:solidFill>
                <a:prstClr val="black"/>
              </a:solidFill>
              <a:latin typeface="Arial" charset="0"/>
            </a:endParaRPr>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11/15/2014</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chemeClr val="tx2"/>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11/15/2014</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11/15/2014</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2996"/>
            <a:ext cx="8229600" cy="576072"/>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00151"/>
            <a:ext cx="4038600" cy="3394472"/>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26A24B0-F646-4CA9-B9F0-8A2DB0FAE334}"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xmlns="" val="5303106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7620000" y="4627963"/>
            <a:ext cx="1119188" cy="325040"/>
            <a:chOff x="4800" y="3839"/>
            <a:chExt cx="705" cy="273"/>
          </a:xfrm>
        </p:grpSpPr>
        <p:sp>
          <p:nvSpPr>
            <p:cNvPr id="92163" name="Freeform 3"/>
            <p:cNvSpPr>
              <a:spLocks/>
            </p:cNvSpPr>
            <p:nvPr/>
          </p:nvSpPr>
          <p:spPr bwMode="auto">
            <a:xfrm>
              <a:off x="4865" y="3947"/>
              <a:ext cx="227" cy="36"/>
            </a:xfrm>
            <a:custGeom>
              <a:avLst/>
              <a:gdLst/>
              <a:ahLst/>
              <a:cxnLst>
                <a:cxn ang="0">
                  <a:pos x="10" y="8"/>
                </a:cxn>
                <a:cxn ang="0">
                  <a:pos x="62" y="41"/>
                </a:cxn>
                <a:cxn ang="0">
                  <a:pos x="122" y="75"/>
                </a:cxn>
                <a:cxn ang="0">
                  <a:pos x="202" y="118"/>
                </a:cxn>
                <a:cxn ang="0">
                  <a:pos x="303" y="167"/>
                </a:cxn>
                <a:cxn ang="0">
                  <a:pos x="424" y="220"/>
                </a:cxn>
                <a:cxn ang="0">
                  <a:pos x="567" y="275"/>
                </a:cxn>
                <a:cxn ang="0">
                  <a:pos x="731" y="332"/>
                </a:cxn>
                <a:cxn ang="0">
                  <a:pos x="916" y="388"/>
                </a:cxn>
                <a:cxn ang="0">
                  <a:pos x="1123" y="442"/>
                </a:cxn>
                <a:cxn ang="0">
                  <a:pos x="1352" y="491"/>
                </a:cxn>
                <a:cxn ang="0">
                  <a:pos x="1602" y="533"/>
                </a:cxn>
                <a:cxn ang="0">
                  <a:pos x="1874" y="568"/>
                </a:cxn>
                <a:cxn ang="0">
                  <a:pos x="2170" y="591"/>
                </a:cxn>
                <a:cxn ang="0">
                  <a:pos x="2486" y="606"/>
                </a:cxn>
                <a:cxn ang="0">
                  <a:pos x="2820" y="606"/>
                </a:cxn>
                <a:cxn ang="0">
                  <a:pos x="3135" y="591"/>
                </a:cxn>
                <a:cxn ang="0">
                  <a:pos x="3427" y="568"/>
                </a:cxn>
                <a:cxn ang="0">
                  <a:pos x="3696" y="533"/>
                </a:cxn>
                <a:cxn ang="0">
                  <a:pos x="3941" y="491"/>
                </a:cxn>
                <a:cxn ang="0">
                  <a:pos x="4164" y="442"/>
                </a:cxn>
                <a:cxn ang="0">
                  <a:pos x="4365" y="388"/>
                </a:cxn>
                <a:cxn ang="0">
                  <a:pos x="4544" y="332"/>
                </a:cxn>
                <a:cxn ang="0">
                  <a:pos x="4700" y="275"/>
                </a:cxn>
                <a:cxn ang="0">
                  <a:pos x="4836" y="220"/>
                </a:cxn>
                <a:cxn ang="0">
                  <a:pos x="4952" y="167"/>
                </a:cxn>
                <a:cxn ang="0">
                  <a:pos x="5048" y="118"/>
                </a:cxn>
                <a:cxn ang="0">
                  <a:pos x="5123" y="75"/>
                </a:cxn>
                <a:cxn ang="0">
                  <a:pos x="5179" y="41"/>
                </a:cxn>
                <a:cxn ang="0">
                  <a:pos x="5228" y="8"/>
                </a:cxn>
                <a:cxn ang="0">
                  <a:pos x="5228" y="11"/>
                </a:cxn>
                <a:cxn ang="0">
                  <a:pos x="5183" y="55"/>
                </a:cxn>
                <a:cxn ang="0">
                  <a:pos x="5131" y="103"/>
                </a:cxn>
                <a:cxn ang="0">
                  <a:pos x="5059" y="162"/>
                </a:cxn>
                <a:cxn ang="0">
                  <a:pos x="4967" y="228"/>
                </a:cxn>
                <a:cxn ang="0">
                  <a:pos x="4856" y="302"/>
                </a:cxn>
                <a:cxn ang="0">
                  <a:pos x="4723" y="378"/>
                </a:cxn>
                <a:cxn ang="0">
                  <a:pos x="4567" y="456"/>
                </a:cxn>
                <a:cxn ang="0">
                  <a:pos x="4390" y="533"/>
                </a:cxn>
                <a:cxn ang="0">
                  <a:pos x="4190" y="606"/>
                </a:cxn>
                <a:cxn ang="0">
                  <a:pos x="3966" y="673"/>
                </a:cxn>
                <a:cxn ang="0">
                  <a:pos x="3717" y="732"/>
                </a:cxn>
                <a:cxn ang="0">
                  <a:pos x="3442" y="778"/>
                </a:cxn>
                <a:cxn ang="0">
                  <a:pos x="3142" y="812"/>
                </a:cxn>
                <a:cxn ang="0">
                  <a:pos x="2814" y="830"/>
                </a:cxn>
                <a:cxn ang="0">
                  <a:pos x="2467" y="830"/>
                </a:cxn>
                <a:cxn ang="0">
                  <a:pos x="2139" y="812"/>
                </a:cxn>
                <a:cxn ang="0">
                  <a:pos x="1836" y="778"/>
                </a:cxn>
                <a:cxn ang="0">
                  <a:pos x="1558" y="732"/>
                </a:cxn>
                <a:cxn ang="0">
                  <a:pos x="1307" y="673"/>
                </a:cxn>
                <a:cxn ang="0">
                  <a:pos x="1079" y="606"/>
                </a:cxn>
                <a:cxn ang="0">
                  <a:pos x="875" y="533"/>
                </a:cxn>
                <a:cxn ang="0">
                  <a:pos x="693" y="456"/>
                </a:cxn>
                <a:cxn ang="0">
                  <a:pos x="534" y="378"/>
                </a:cxn>
                <a:cxn ang="0">
                  <a:pos x="397" y="302"/>
                </a:cxn>
                <a:cxn ang="0">
                  <a:pos x="281" y="228"/>
                </a:cxn>
                <a:cxn ang="0">
                  <a:pos x="186" y="162"/>
                </a:cxn>
                <a:cxn ang="0">
                  <a:pos x="110" y="103"/>
                </a:cxn>
                <a:cxn ang="0">
                  <a:pos x="57" y="55"/>
                </a:cxn>
                <a:cxn ang="0">
                  <a:pos x="9" y="11"/>
                </a:cxn>
              </a:cxnLst>
              <a:rect l="0" t="0" r="r" b="b"/>
              <a:pathLst>
                <a:path w="5237" h="832">
                  <a:moveTo>
                    <a:pt x="0" y="0"/>
                  </a:moveTo>
                  <a:lnTo>
                    <a:pt x="10" y="8"/>
                  </a:lnTo>
                  <a:lnTo>
                    <a:pt x="39" y="28"/>
                  </a:lnTo>
                  <a:lnTo>
                    <a:pt x="62" y="41"/>
                  </a:lnTo>
                  <a:lnTo>
                    <a:pt x="89" y="57"/>
                  </a:lnTo>
                  <a:lnTo>
                    <a:pt x="122" y="75"/>
                  </a:lnTo>
                  <a:lnTo>
                    <a:pt x="159" y="96"/>
                  </a:lnTo>
                  <a:lnTo>
                    <a:pt x="202" y="118"/>
                  </a:lnTo>
                  <a:lnTo>
                    <a:pt x="250" y="141"/>
                  </a:lnTo>
                  <a:lnTo>
                    <a:pt x="303" y="167"/>
                  </a:lnTo>
                  <a:lnTo>
                    <a:pt x="361" y="193"/>
                  </a:lnTo>
                  <a:lnTo>
                    <a:pt x="424" y="220"/>
                  </a:lnTo>
                  <a:lnTo>
                    <a:pt x="493" y="248"/>
                  </a:lnTo>
                  <a:lnTo>
                    <a:pt x="567" y="275"/>
                  </a:lnTo>
                  <a:lnTo>
                    <a:pt x="646" y="305"/>
                  </a:lnTo>
                  <a:lnTo>
                    <a:pt x="731" y="332"/>
                  </a:lnTo>
                  <a:lnTo>
                    <a:pt x="822" y="361"/>
                  </a:lnTo>
                  <a:lnTo>
                    <a:pt x="916" y="388"/>
                  </a:lnTo>
                  <a:lnTo>
                    <a:pt x="1017" y="415"/>
                  </a:lnTo>
                  <a:lnTo>
                    <a:pt x="1123" y="442"/>
                  </a:lnTo>
                  <a:lnTo>
                    <a:pt x="1234" y="466"/>
                  </a:lnTo>
                  <a:lnTo>
                    <a:pt x="1352" y="491"/>
                  </a:lnTo>
                  <a:lnTo>
                    <a:pt x="1474" y="512"/>
                  </a:lnTo>
                  <a:lnTo>
                    <a:pt x="1602" y="533"/>
                  </a:lnTo>
                  <a:lnTo>
                    <a:pt x="1735" y="552"/>
                  </a:lnTo>
                  <a:lnTo>
                    <a:pt x="1874" y="568"/>
                  </a:lnTo>
                  <a:lnTo>
                    <a:pt x="2020" y="581"/>
                  </a:lnTo>
                  <a:lnTo>
                    <a:pt x="2170" y="591"/>
                  </a:lnTo>
                  <a:lnTo>
                    <a:pt x="2326" y="601"/>
                  </a:lnTo>
                  <a:lnTo>
                    <a:pt x="2486" y="606"/>
                  </a:lnTo>
                  <a:lnTo>
                    <a:pt x="2654" y="608"/>
                  </a:lnTo>
                  <a:lnTo>
                    <a:pt x="2820" y="606"/>
                  </a:lnTo>
                  <a:lnTo>
                    <a:pt x="2981" y="601"/>
                  </a:lnTo>
                  <a:lnTo>
                    <a:pt x="3135" y="591"/>
                  </a:lnTo>
                  <a:lnTo>
                    <a:pt x="3285" y="581"/>
                  </a:lnTo>
                  <a:lnTo>
                    <a:pt x="3427" y="568"/>
                  </a:lnTo>
                  <a:lnTo>
                    <a:pt x="3564" y="552"/>
                  </a:lnTo>
                  <a:lnTo>
                    <a:pt x="3696" y="533"/>
                  </a:lnTo>
                  <a:lnTo>
                    <a:pt x="3821" y="512"/>
                  </a:lnTo>
                  <a:lnTo>
                    <a:pt x="3941" y="491"/>
                  </a:lnTo>
                  <a:lnTo>
                    <a:pt x="4056" y="466"/>
                  </a:lnTo>
                  <a:lnTo>
                    <a:pt x="4164" y="442"/>
                  </a:lnTo>
                  <a:lnTo>
                    <a:pt x="4266" y="415"/>
                  </a:lnTo>
                  <a:lnTo>
                    <a:pt x="4365" y="388"/>
                  </a:lnTo>
                  <a:lnTo>
                    <a:pt x="4456" y="361"/>
                  </a:lnTo>
                  <a:lnTo>
                    <a:pt x="4544" y="332"/>
                  </a:lnTo>
                  <a:lnTo>
                    <a:pt x="4624" y="305"/>
                  </a:lnTo>
                  <a:lnTo>
                    <a:pt x="4700" y="275"/>
                  </a:lnTo>
                  <a:lnTo>
                    <a:pt x="4771" y="248"/>
                  </a:lnTo>
                  <a:lnTo>
                    <a:pt x="4836" y="220"/>
                  </a:lnTo>
                  <a:lnTo>
                    <a:pt x="4897" y="193"/>
                  </a:lnTo>
                  <a:lnTo>
                    <a:pt x="4952" y="167"/>
                  </a:lnTo>
                  <a:lnTo>
                    <a:pt x="5002" y="141"/>
                  </a:lnTo>
                  <a:lnTo>
                    <a:pt x="5048" y="118"/>
                  </a:lnTo>
                  <a:lnTo>
                    <a:pt x="5087" y="96"/>
                  </a:lnTo>
                  <a:lnTo>
                    <a:pt x="5123" y="75"/>
                  </a:lnTo>
                  <a:lnTo>
                    <a:pt x="5153" y="57"/>
                  </a:lnTo>
                  <a:lnTo>
                    <a:pt x="5179" y="41"/>
                  </a:lnTo>
                  <a:lnTo>
                    <a:pt x="5200" y="28"/>
                  </a:lnTo>
                  <a:lnTo>
                    <a:pt x="5228" y="8"/>
                  </a:lnTo>
                  <a:lnTo>
                    <a:pt x="5237" y="0"/>
                  </a:lnTo>
                  <a:lnTo>
                    <a:pt x="5228" y="11"/>
                  </a:lnTo>
                  <a:lnTo>
                    <a:pt x="5203" y="37"/>
                  </a:lnTo>
                  <a:lnTo>
                    <a:pt x="5183" y="55"/>
                  </a:lnTo>
                  <a:lnTo>
                    <a:pt x="5159" y="78"/>
                  </a:lnTo>
                  <a:lnTo>
                    <a:pt x="5131" y="103"/>
                  </a:lnTo>
                  <a:lnTo>
                    <a:pt x="5097" y="131"/>
                  </a:lnTo>
                  <a:lnTo>
                    <a:pt x="5059" y="162"/>
                  </a:lnTo>
                  <a:lnTo>
                    <a:pt x="5015" y="194"/>
                  </a:lnTo>
                  <a:lnTo>
                    <a:pt x="4967" y="228"/>
                  </a:lnTo>
                  <a:lnTo>
                    <a:pt x="4914" y="264"/>
                  </a:lnTo>
                  <a:lnTo>
                    <a:pt x="4856" y="302"/>
                  </a:lnTo>
                  <a:lnTo>
                    <a:pt x="4792" y="339"/>
                  </a:lnTo>
                  <a:lnTo>
                    <a:pt x="4723" y="378"/>
                  </a:lnTo>
                  <a:lnTo>
                    <a:pt x="4647" y="417"/>
                  </a:lnTo>
                  <a:lnTo>
                    <a:pt x="4567" y="456"/>
                  </a:lnTo>
                  <a:lnTo>
                    <a:pt x="4482" y="495"/>
                  </a:lnTo>
                  <a:lnTo>
                    <a:pt x="4390" y="533"/>
                  </a:lnTo>
                  <a:lnTo>
                    <a:pt x="4294" y="570"/>
                  </a:lnTo>
                  <a:lnTo>
                    <a:pt x="4190" y="606"/>
                  </a:lnTo>
                  <a:lnTo>
                    <a:pt x="4081" y="640"/>
                  </a:lnTo>
                  <a:lnTo>
                    <a:pt x="3966" y="673"/>
                  </a:lnTo>
                  <a:lnTo>
                    <a:pt x="3845" y="703"/>
                  </a:lnTo>
                  <a:lnTo>
                    <a:pt x="3717" y="732"/>
                  </a:lnTo>
                  <a:lnTo>
                    <a:pt x="3583" y="756"/>
                  </a:lnTo>
                  <a:lnTo>
                    <a:pt x="3442" y="778"/>
                  </a:lnTo>
                  <a:lnTo>
                    <a:pt x="3295" y="798"/>
                  </a:lnTo>
                  <a:lnTo>
                    <a:pt x="3142" y="812"/>
                  </a:lnTo>
                  <a:lnTo>
                    <a:pt x="2981" y="823"/>
                  </a:lnTo>
                  <a:lnTo>
                    <a:pt x="2814" y="830"/>
                  </a:lnTo>
                  <a:lnTo>
                    <a:pt x="2642" y="832"/>
                  </a:lnTo>
                  <a:lnTo>
                    <a:pt x="2467" y="830"/>
                  </a:lnTo>
                  <a:lnTo>
                    <a:pt x="2299" y="823"/>
                  </a:lnTo>
                  <a:lnTo>
                    <a:pt x="2139" y="812"/>
                  </a:lnTo>
                  <a:lnTo>
                    <a:pt x="1984" y="798"/>
                  </a:lnTo>
                  <a:lnTo>
                    <a:pt x="1836" y="778"/>
                  </a:lnTo>
                  <a:lnTo>
                    <a:pt x="1695" y="756"/>
                  </a:lnTo>
                  <a:lnTo>
                    <a:pt x="1558" y="732"/>
                  </a:lnTo>
                  <a:lnTo>
                    <a:pt x="1430" y="703"/>
                  </a:lnTo>
                  <a:lnTo>
                    <a:pt x="1307" y="673"/>
                  </a:lnTo>
                  <a:lnTo>
                    <a:pt x="1191" y="640"/>
                  </a:lnTo>
                  <a:lnTo>
                    <a:pt x="1079" y="606"/>
                  </a:lnTo>
                  <a:lnTo>
                    <a:pt x="974" y="570"/>
                  </a:lnTo>
                  <a:lnTo>
                    <a:pt x="875" y="533"/>
                  </a:lnTo>
                  <a:lnTo>
                    <a:pt x="781" y="495"/>
                  </a:lnTo>
                  <a:lnTo>
                    <a:pt x="693" y="456"/>
                  </a:lnTo>
                  <a:lnTo>
                    <a:pt x="611" y="417"/>
                  </a:lnTo>
                  <a:lnTo>
                    <a:pt x="534" y="378"/>
                  </a:lnTo>
                  <a:lnTo>
                    <a:pt x="463" y="339"/>
                  </a:lnTo>
                  <a:lnTo>
                    <a:pt x="397" y="302"/>
                  </a:lnTo>
                  <a:lnTo>
                    <a:pt x="336" y="264"/>
                  </a:lnTo>
                  <a:lnTo>
                    <a:pt x="281" y="228"/>
                  </a:lnTo>
                  <a:lnTo>
                    <a:pt x="231" y="194"/>
                  </a:lnTo>
                  <a:lnTo>
                    <a:pt x="186" y="162"/>
                  </a:lnTo>
                  <a:lnTo>
                    <a:pt x="146" y="131"/>
                  </a:lnTo>
                  <a:lnTo>
                    <a:pt x="110" y="103"/>
                  </a:lnTo>
                  <a:lnTo>
                    <a:pt x="81" y="78"/>
                  </a:lnTo>
                  <a:lnTo>
                    <a:pt x="57" y="55"/>
                  </a:lnTo>
                  <a:lnTo>
                    <a:pt x="35" y="37"/>
                  </a:lnTo>
                  <a:lnTo>
                    <a:pt x="9" y="11"/>
                  </a:lnTo>
                  <a:lnTo>
                    <a:pt x="0"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64" name="Freeform 4"/>
            <p:cNvSpPr>
              <a:spLocks/>
            </p:cNvSpPr>
            <p:nvPr/>
          </p:nvSpPr>
          <p:spPr bwMode="auto">
            <a:xfrm>
              <a:off x="4864" y="3946"/>
              <a:ext cx="116" cy="28"/>
            </a:xfrm>
            <a:custGeom>
              <a:avLst/>
              <a:gdLst/>
              <a:ahLst/>
              <a:cxnLst>
                <a:cxn ang="0">
                  <a:pos x="2577" y="602"/>
                </a:cxn>
                <a:cxn ang="0">
                  <a:pos x="2414" y="599"/>
                </a:cxn>
                <a:cxn ang="0">
                  <a:pos x="2255" y="593"/>
                </a:cxn>
                <a:cxn ang="0">
                  <a:pos x="2103" y="583"/>
                </a:cxn>
                <a:cxn ang="0">
                  <a:pos x="1956" y="572"/>
                </a:cxn>
                <a:cxn ang="0">
                  <a:pos x="1814" y="557"/>
                </a:cxn>
                <a:cxn ang="0">
                  <a:pos x="1678" y="538"/>
                </a:cxn>
                <a:cxn ang="0">
                  <a:pos x="1547" y="520"/>
                </a:cxn>
                <a:cxn ang="0">
                  <a:pos x="1423" y="499"/>
                </a:cxn>
                <a:cxn ang="0">
                  <a:pos x="1303" y="475"/>
                </a:cxn>
                <a:cxn ang="0">
                  <a:pos x="1189" y="451"/>
                </a:cxn>
                <a:cxn ang="0">
                  <a:pos x="1081" y="426"/>
                </a:cxn>
                <a:cxn ang="0">
                  <a:pos x="978" y="399"/>
                </a:cxn>
                <a:cxn ang="0">
                  <a:pos x="879" y="372"/>
                </a:cxn>
                <a:cxn ang="0">
                  <a:pos x="744" y="330"/>
                </a:cxn>
                <a:cxn ang="0">
                  <a:pos x="580" y="273"/>
                </a:cxn>
                <a:cxn ang="0">
                  <a:pos x="437" y="217"/>
                </a:cxn>
                <a:cxn ang="0">
                  <a:pos x="317" y="165"/>
                </a:cxn>
                <a:cxn ang="0">
                  <a:pos x="217" y="116"/>
                </a:cxn>
                <a:cxn ang="0">
                  <a:pos x="136" y="74"/>
                </a:cxn>
                <a:cxn ang="0">
                  <a:pos x="77" y="40"/>
                </a:cxn>
                <a:cxn ang="0">
                  <a:pos x="25" y="6"/>
                </a:cxn>
                <a:cxn ang="0">
                  <a:pos x="0" y="24"/>
                </a:cxn>
                <a:cxn ang="0">
                  <a:pos x="39" y="51"/>
                </a:cxn>
                <a:cxn ang="0">
                  <a:pos x="90" y="81"/>
                </a:cxn>
                <a:cxn ang="0">
                  <a:pos x="161" y="119"/>
                </a:cxn>
                <a:cxn ang="0">
                  <a:pos x="252" y="166"/>
                </a:cxn>
                <a:cxn ang="0">
                  <a:pos x="363" y="217"/>
                </a:cxn>
                <a:cxn ang="0">
                  <a:pos x="496" y="272"/>
                </a:cxn>
                <a:cxn ang="0">
                  <a:pos x="650" y="329"/>
                </a:cxn>
                <a:cxn ang="0">
                  <a:pos x="826" y="386"/>
                </a:cxn>
                <a:cxn ang="0">
                  <a:pos x="921" y="413"/>
                </a:cxn>
                <a:cxn ang="0">
                  <a:pos x="1022" y="441"/>
                </a:cxn>
                <a:cxn ang="0">
                  <a:pos x="1128" y="466"/>
                </a:cxn>
                <a:cxn ang="0">
                  <a:pos x="1239" y="493"/>
                </a:cxn>
                <a:cxn ang="0">
                  <a:pos x="1357" y="516"/>
                </a:cxn>
                <a:cxn ang="0">
                  <a:pos x="1479" y="537"/>
                </a:cxn>
                <a:cxn ang="0">
                  <a:pos x="1608" y="559"/>
                </a:cxn>
                <a:cxn ang="0">
                  <a:pos x="1742" y="577"/>
                </a:cxn>
                <a:cxn ang="0">
                  <a:pos x="1881" y="592"/>
                </a:cxn>
                <a:cxn ang="0">
                  <a:pos x="2027" y="606"/>
                </a:cxn>
                <a:cxn ang="0">
                  <a:pos x="2177" y="618"/>
                </a:cxn>
                <a:cxn ang="0">
                  <a:pos x="2333" y="626"/>
                </a:cxn>
                <a:cxn ang="0">
                  <a:pos x="2494" y="631"/>
                </a:cxn>
                <a:cxn ang="0">
                  <a:pos x="2662" y="633"/>
                </a:cxn>
              </a:cxnLst>
              <a:rect l="0" t="0" r="r" b="b"/>
              <a:pathLst>
                <a:path w="2662" h="633">
                  <a:moveTo>
                    <a:pt x="2662" y="603"/>
                  </a:moveTo>
                  <a:lnTo>
                    <a:pt x="2577" y="602"/>
                  </a:lnTo>
                  <a:lnTo>
                    <a:pt x="2495" y="601"/>
                  </a:lnTo>
                  <a:lnTo>
                    <a:pt x="2414" y="599"/>
                  </a:lnTo>
                  <a:lnTo>
                    <a:pt x="2334" y="596"/>
                  </a:lnTo>
                  <a:lnTo>
                    <a:pt x="2255" y="593"/>
                  </a:lnTo>
                  <a:lnTo>
                    <a:pt x="2178" y="588"/>
                  </a:lnTo>
                  <a:lnTo>
                    <a:pt x="2103" y="583"/>
                  </a:lnTo>
                  <a:lnTo>
                    <a:pt x="2029" y="578"/>
                  </a:lnTo>
                  <a:lnTo>
                    <a:pt x="1956" y="572"/>
                  </a:lnTo>
                  <a:lnTo>
                    <a:pt x="1884" y="565"/>
                  </a:lnTo>
                  <a:lnTo>
                    <a:pt x="1814" y="557"/>
                  </a:lnTo>
                  <a:lnTo>
                    <a:pt x="1745" y="548"/>
                  </a:lnTo>
                  <a:lnTo>
                    <a:pt x="1678" y="538"/>
                  </a:lnTo>
                  <a:lnTo>
                    <a:pt x="1612" y="529"/>
                  </a:lnTo>
                  <a:lnTo>
                    <a:pt x="1547" y="520"/>
                  </a:lnTo>
                  <a:lnTo>
                    <a:pt x="1484" y="510"/>
                  </a:lnTo>
                  <a:lnTo>
                    <a:pt x="1423" y="499"/>
                  </a:lnTo>
                  <a:lnTo>
                    <a:pt x="1362" y="487"/>
                  </a:lnTo>
                  <a:lnTo>
                    <a:pt x="1303" y="475"/>
                  </a:lnTo>
                  <a:lnTo>
                    <a:pt x="1245" y="463"/>
                  </a:lnTo>
                  <a:lnTo>
                    <a:pt x="1189" y="451"/>
                  </a:lnTo>
                  <a:lnTo>
                    <a:pt x="1135" y="439"/>
                  </a:lnTo>
                  <a:lnTo>
                    <a:pt x="1081" y="426"/>
                  </a:lnTo>
                  <a:lnTo>
                    <a:pt x="1029" y="412"/>
                  </a:lnTo>
                  <a:lnTo>
                    <a:pt x="978" y="399"/>
                  </a:lnTo>
                  <a:lnTo>
                    <a:pt x="928" y="386"/>
                  </a:lnTo>
                  <a:lnTo>
                    <a:pt x="879" y="372"/>
                  </a:lnTo>
                  <a:lnTo>
                    <a:pt x="834" y="358"/>
                  </a:lnTo>
                  <a:lnTo>
                    <a:pt x="744" y="330"/>
                  </a:lnTo>
                  <a:lnTo>
                    <a:pt x="659" y="301"/>
                  </a:lnTo>
                  <a:lnTo>
                    <a:pt x="580" y="273"/>
                  </a:lnTo>
                  <a:lnTo>
                    <a:pt x="507" y="245"/>
                  </a:lnTo>
                  <a:lnTo>
                    <a:pt x="437" y="217"/>
                  </a:lnTo>
                  <a:lnTo>
                    <a:pt x="375" y="190"/>
                  </a:lnTo>
                  <a:lnTo>
                    <a:pt x="317" y="165"/>
                  </a:lnTo>
                  <a:lnTo>
                    <a:pt x="264" y="140"/>
                  </a:lnTo>
                  <a:lnTo>
                    <a:pt x="217" y="116"/>
                  </a:lnTo>
                  <a:lnTo>
                    <a:pt x="174" y="94"/>
                  </a:lnTo>
                  <a:lnTo>
                    <a:pt x="136" y="74"/>
                  </a:lnTo>
                  <a:lnTo>
                    <a:pt x="104" y="55"/>
                  </a:lnTo>
                  <a:lnTo>
                    <a:pt x="77" y="40"/>
                  </a:lnTo>
                  <a:lnTo>
                    <a:pt x="54" y="26"/>
                  </a:lnTo>
                  <a:lnTo>
                    <a:pt x="25" y="6"/>
                  </a:lnTo>
                  <a:lnTo>
                    <a:pt x="16" y="0"/>
                  </a:lnTo>
                  <a:lnTo>
                    <a:pt x="0" y="24"/>
                  </a:lnTo>
                  <a:lnTo>
                    <a:pt x="10" y="31"/>
                  </a:lnTo>
                  <a:lnTo>
                    <a:pt x="39" y="51"/>
                  </a:lnTo>
                  <a:lnTo>
                    <a:pt x="62" y="64"/>
                  </a:lnTo>
                  <a:lnTo>
                    <a:pt x="90" y="81"/>
                  </a:lnTo>
                  <a:lnTo>
                    <a:pt x="122" y="99"/>
                  </a:lnTo>
                  <a:lnTo>
                    <a:pt x="161" y="119"/>
                  </a:lnTo>
                  <a:lnTo>
                    <a:pt x="203" y="142"/>
                  </a:lnTo>
                  <a:lnTo>
                    <a:pt x="252" y="166"/>
                  </a:lnTo>
                  <a:lnTo>
                    <a:pt x="305" y="190"/>
                  </a:lnTo>
                  <a:lnTo>
                    <a:pt x="363" y="217"/>
                  </a:lnTo>
                  <a:lnTo>
                    <a:pt x="427" y="244"/>
                  </a:lnTo>
                  <a:lnTo>
                    <a:pt x="496" y="272"/>
                  </a:lnTo>
                  <a:lnTo>
                    <a:pt x="571" y="300"/>
                  </a:lnTo>
                  <a:lnTo>
                    <a:pt x="650" y="329"/>
                  </a:lnTo>
                  <a:lnTo>
                    <a:pt x="734" y="358"/>
                  </a:lnTo>
                  <a:lnTo>
                    <a:pt x="826" y="386"/>
                  </a:lnTo>
                  <a:lnTo>
                    <a:pt x="872" y="399"/>
                  </a:lnTo>
                  <a:lnTo>
                    <a:pt x="921" y="413"/>
                  </a:lnTo>
                  <a:lnTo>
                    <a:pt x="971" y="427"/>
                  </a:lnTo>
                  <a:lnTo>
                    <a:pt x="1022" y="441"/>
                  </a:lnTo>
                  <a:lnTo>
                    <a:pt x="1075" y="454"/>
                  </a:lnTo>
                  <a:lnTo>
                    <a:pt x="1128" y="466"/>
                  </a:lnTo>
                  <a:lnTo>
                    <a:pt x="1183" y="479"/>
                  </a:lnTo>
                  <a:lnTo>
                    <a:pt x="1239" y="493"/>
                  </a:lnTo>
                  <a:lnTo>
                    <a:pt x="1298" y="504"/>
                  </a:lnTo>
                  <a:lnTo>
                    <a:pt x="1357" y="516"/>
                  </a:lnTo>
                  <a:lnTo>
                    <a:pt x="1417" y="527"/>
                  </a:lnTo>
                  <a:lnTo>
                    <a:pt x="1479" y="537"/>
                  </a:lnTo>
                  <a:lnTo>
                    <a:pt x="1543" y="548"/>
                  </a:lnTo>
                  <a:lnTo>
                    <a:pt x="1608" y="559"/>
                  </a:lnTo>
                  <a:lnTo>
                    <a:pt x="1674" y="568"/>
                  </a:lnTo>
                  <a:lnTo>
                    <a:pt x="1742" y="577"/>
                  </a:lnTo>
                  <a:lnTo>
                    <a:pt x="1811" y="585"/>
                  </a:lnTo>
                  <a:lnTo>
                    <a:pt x="1881" y="592"/>
                  </a:lnTo>
                  <a:lnTo>
                    <a:pt x="1954" y="599"/>
                  </a:lnTo>
                  <a:lnTo>
                    <a:pt x="2027" y="606"/>
                  </a:lnTo>
                  <a:lnTo>
                    <a:pt x="2101" y="613"/>
                  </a:lnTo>
                  <a:lnTo>
                    <a:pt x="2177" y="618"/>
                  </a:lnTo>
                  <a:lnTo>
                    <a:pt x="2254" y="623"/>
                  </a:lnTo>
                  <a:lnTo>
                    <a:pt x="2333" y="626"/>
                  </a:lnTo>
                  <a:lnTo>
                    <a:pt x="2413" y="629"/>
                  </a:lnTo>
                  <a:lnTo>
                    <a:pt x="2494" y="631"/>
                  </a:lnTo>
                  <a:lnTo>
                    <a:pt x="2577" y="633"/>
                  </a:lnTo>
                  <a:lnTo>
                    <a:pt x="2662" y="633"/>
                  </a:lnTo>
                  <a:lnTo>
                    <a:pt x="2662" y="603"/>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65" name="Freeform 5"/>
            <p:cNvSpPr>
              <a:spLocks/>
            </p:cNvSpPr>
            <p:nvPr/>
          </p:nvSpPr>
          <p:spPr bwMode="auto">
            <a:xfrm>
              <a:off x="4980" y="3944"/>
              <a:ext cx="116" cy="30"/>
            </a:xfrm>
            <a:custGeom>
              <a:avLst/>
              <a:gdLst/>
              <a:ahLst/>
              <a:cxnLst>
                <a:cxn ang="0">
                  <a:pos x="2574" y="64"/>
                </a:cxn>
                <a:cxn ang="0">
                  <a:pos x="2538" y="90"/>
                </a:cxn>
                <a:cxn ang="0">
                  <a:pos x="2492" y="120"/>
                </a:cxn>
                <a:cxn ang="0">
                  <a:pos x="2426" y="158"/>
                </a:cxn>
                <a:cxn ang="0">
                  <a:pos x="2342" y="204"/>
                </a:cxn>
                <a:cxn ang="0">
                  <a:pos x="2237" y="254"/>
                </a:cxn>
                <a:cxn ang="0">
                  <a:pos x="2112" y="309"/>
                </a:cxn>
                <a:cxn ang="0">
                  <a:pos x="1966" y="366"/>
                </a:cxn>
                <a:cxn ang="0">
                  <a:pos x="1798" y="422"/>
                </a:cxn>
                <a:cxn ang="0">
                  <a:pos x="1707" y="450"/>
                </a:cxn>
                <a:cxn ang="0">
                  <a:pos x="1609" y="476"/>
                </a:cxn>
                <a:cxn ang="0">
                  <a:pos x="1507" y="503"/>
                </a:cxn>
                <a:cxn ang="0">
                  <a:pos x="1398" y="527"/>
                </a:cxn>
                <a:cxn ang="0">
                  <a:pos x="1284" y="551"/>
                </a:cxn>
                <a:cxn ang="0">
                  <a:pos x="1164" y="574"/>
                </a:cxn>
                <a:cxn ang="0">
                  <a:pos x="1040" y="593"/>
                </a:cxn>
                <a:cxn ang="0">
                  <a:pos x="909" y="612"/>
                </a:cxn>
                <a:cxn ang="0">
                  <a:pos x="772" y="629"/>
                </a:cxn>
                <a:cxn ang="0">
                  <a:pos x="629" y="642"/>
                </a:cxn>
                <a:cxn ang="0">
                  <a:pos x="480" y="652"/>
                </a:cxn>
                <a:cxn ang="0">
                  <a:pos x="326" y="660"/>
                </a:cxn>
                <a:cxn ang="0">
                  <a:pos x="165" y="665"/>
                </a:cxn>
                <a:cxn ang="0">
                  <a:pos x="0" y="667"/>
                </a:cxn>
                <a:cxn ang="0">
                  <a:pos x="83" y="697"/>
                </a:cxn>
                <a:cxn ang="0">
                  <a:pos x="248" y="693"/>
                </a:cxn>
                <a:cxn ang="0">
                  <a:pos x="405" y="687"/>
                </a:cxn>
                <a:cxn ang="0">
                  <a:pos x="558" y="677"/>
                </a:cxn>
                <a:cxn ang="0">
                  <a:pos x="704" y="663"/>
                </a:cxn>
                <a:cxn ang="0">
                  <a:pos x="844" y="649"/>
                </a:cxn>
                <a:cxn ang="0">
                  <a:pos x="979" y="632"/>
                </a:cxn>
                <a:cxn ang="0">
                  <a:pos x="1108" y="612"/>
                </a:cxn>
                <a:cxn ang="0">
                  <a:pos x="1230" y="591"/>
                </a:cxn>
                <a:cxn ang="0">
                  <a:pos x="1348" y="568"/>
                </a:cxn>
                <a:cxn ang="0">
                  <a:pos x="1460" y="543"/>
                </a:cxn>
                <a:cxn ang="0">
                  <a:pos x="1566" y="518"/>
                </a:cxn>
                <a:cxn ang="0">
                  <a:pos x="1666" y="491"/>
                </a:cxn>
                <a:cxn ang="0">
                  <a:pos x="1761" y="463"/>
                </a:cxn>
                <a:cxn ang="0">
                  <a:pos x="1894" y="421"/>
                </a:cxn>
                <a:cxn ang="0">
                  <a:pos x="2051" y="364"/>
                </a:cxn>
                <a:cxn ang="0">
                  <a:pos x="2189" y="308"/>
                </a:cxn>
                <a:cxn ang="0">
                  <a:pos x="2305" y="254"/>
                </a:cxn>
                <a:cxn ang="0">
                  <a:pos x="2401" y="206"/>
                </a:cxn>
                <a:cxn ang="0">
                  <a:pos x="2476" y="162"/>
                </a:cxn>
                <a:cxn ang="0">
                  <a:pos x="2533" y="128"/>
                </a:cxn>
                <a:cxn ang="0">
                  <a:pos x="2582" y="94"/>
                </a:cxn>
                <a:cxn ang="0">
                  <a:pos x="2572" y="66"/>
                </a:cxn>
                <a:cxn ang="0">
                  <a:pos x="2662" y="0"/>
                </a:cxn>
                <a:cxn ang="0">
                  <a:pos x="2593" y="85"/>
                </a:cxn>
              </a:cxnLst>
              <a:rect l="0" t="0" r="r" b="b"/>
              <a:pathLst>
                <a:path w="2662" h="697">
                  <a:moveTo>
                    <a:pt x="2593" y="85"/>
                  </a:moveTo>
                  <a:lnTo>
                    <a:pt x="2574" y="64"/>
                  </a:lnTo>
                  <a:lnTo>
                    <a:pt x="2566" y="71"/>
                  </a:lnTo>
                  <a:lnTo>
                    <a:pt x="2538" y="90"/>
                  </a:lnTo>
                  <a:lnTo>
                    <a:pt x="2517" y="104"/>
                  </a:lnTo>
                  <a:lnTo>
                    <a:pt x="2492" y="120"/>
                  </a:lnTo>
                  <a:lnTo>
                    <a:pt x="2462" y="138"/>
                  </a:lnTo>
                  <a:lnTo>
                    <a:pt x="2426" y="158"/>
                  </a:lnTo>
                  <a:lnTo>
                    <a:pt x="2388" y="180"/>
                  </a:lnTo>
                  <a:lnTo>
                    <a:pt x="2342" y="204"/>
                  </a:lnTo>
                  <a:lnTo>
                    <a:pt x="2292" y="229"/>
                  </a:lnTo>
                  <a:lnTo>
                    <a:pt x="2237" y="254"/>
                  </a:lnTo>
                  <a:lnTo>
                    <a:pt x="2177" y="281"/>
                  </a:lnTo>
                  <a:lnTo>
                    <a:pt x="2112" y="309"/>
                  </a:lnTo>
                  <a:lnTo>
                    <a:pt x="2041" y="337"/>
                  </a:lnTo>
                  <a:lnTo>
                    <a:pt x="1966" y="366"/>
                  </a:lnTo>
                  <a:lnTo>
                    <a:pt x="1885" y="394"/>
                  </a:lnTo>
                  <a:lnTo>
                    <a:pt x="1798" y="422"/>
                  </a:lnTo>
                  <a:lnTo>
                    <a:pt x="1753" y="436"/>
                  </a:lnTo>
                  <a:lnTo>
                    <a:pt x="1707" y="450"/>
                  </a:lnTo>
                  <a:lnTo>
                    <a:pt x="1659" y="463"/>
                  </a:lnTo>
                  <a:lnTo>
                    <a:pt x="1609" y="476"/>
                  </a:lnTo>
                  <a:lnTo>
                    <a:pt x="1560" y="490"/>
                  </a:lnTo>
                  <a:lnTo>
                    <a:pt x="1507" y="503"/>
                  </a:lnTo>
                  <a:lnTo>
                    <a:pt x="1453" y="515"/>
                  </a:lnTo>
                  <a:lnTo>
                    <a:pt x="1398" y="527"/>
                  </a:lnTo>
                  <a:lnTo>
                    <a:pt x="1342" y="539"/>
                  </a:lnTo>
                  <a:lnTo>
                    <a:pt x="1284" y="551"/>
                  </a:lnTo>
                  <a:lnTo>
                    <a:pt x="1225" y="563"/>
                  </a:lnTo>
                  <a:lnTo>
                    <a:pt x="1164" y="574"/>
                  </a:lnTo>
                  <a:lnTo>
                    <a:pt x="1103" y="584"/>
                  </a:lnTo>
                  <a:lnTo>
                    <a:pt x="1040" y="593"/>
                  </a:lnTo>
                  <a:lnTo>
                    <a:pt x="975" y="602"/>
                  </a:lnTo>
                  <a:lnTo>
                    <a:pt x="909" y="612"/>
                  </a:lnTo>
                  <a:lnTo>
                    <a:pt x="841" y="621"/>
                  </a:lnTo>
                  <a:lnTo>
                    <a:pt x="772" y="629"/>
                  </a:lnTo>
                  <a:lnTo>
                    <a:pt x="701" y="636"/>
                  </a:lnTo>
                  <a:lnTo>
                    <a:pt x="629" y="642"/>
                  </a:lnTo>
                  <a:lnTo>
                    <a:pt x="556" y="647"/>
                  </a:lnTo>
                  <a:lnTo>
                    <a:pt x="480" y="652"/>
                  </a:lnTo>
                  <a:lnTo>
                    <a:pt x="404" y="657"/>
                  </a:lnTo>
                  <a:lnTo>
                    <a:pt x="326" y="660"/>
                  </a:lnTo>
                  <a:lnTo>
                    <a:pt x="247" y="663"/>
                  </a:lnTo>
                  <a:lnTo>
                    <a:pt x="165" y="665"/>
                  </a:lnTo>
                  <a:lnTo>
                    <a:pt x="83" y="666"/>
                  </a:lnTo>
                  <a:lnTo>
                    <a:pt x="0" y="667"/>
                  </a:lnTo>
                  <a:lnTo>
                    <a:pt x="0" y="697"/>
                  </a:lnTo>
                  <a:lnTo>
                    <a:pt x="83" y="697"/>
                  </a:lnTo>
                  <a:lnTo>
                    <a:pt x="166" y="695"/>
                  </a:lnTo>
                  <a:lnTo>
                    <a:pt x="248" y="693"/>
                  </a:lnTo>
                  <a:lnTo>
                    <a:pt x="327" y="690"/>
                  </a:lnTo>
                  <a:lnTo>
                    <a:pt x="405" y="687"/>
                  </a:lnTo>
                  <a:lnTo>
                    <a:pt x="482" y="682"/>
                  </a:lnTo>
                  <a:lnTo>
                    <a:pt x="558" y="677"/>
                  </a:lnTo>
                  <a:lnTo>
                    <a:pt x="632" y="670"/>
                  </a:lnTo>
                  <a:lnTo>
                    <a:pt x="704" y="663"/>
                  </a:lnTo>
                  <a:lnTo>
                    <a:pt x="775" y="656"/>
                  </a:lnTo>
                  <a:lnTo>
                    <a:pt x="844" y="649"/>
                  </a:lnTo>
                  <a:lnTo>
                    <a:pt x="912" y="641"/>
                  </a:lnTo>
                  <a:lnTo>
                    <a:pt x="979" y="632"/>
                  </a:lnTo>
                  <a:lnTo>
                    <a:pt x="1044" y="623"/>
                  </a:lnTo>
                  <a:lnTo>
                    <a:pt x="1108" y="612"/>
                  </a:lnTo>
                  <a:lnTo>
                    <a:pt x="1169" y="601"/>
                  </a:lnTo>
                  <a:lnTo>
                    <a:pt x="1230" y="591"/>
                  </a:lnTo>
                  <a:lnTo>
                    <a:pt x="1290" y="580"/>
                  </a:lnTo>
                  <a:lnTo>
                    <a:pt x="1348" y="568"/>
                  </a:lnTo>
                  <a:lnTo>
                    <a:pt x="1405" y="557"/>
                  </a:lnTo>
                  <a:lnTo>
                    <a:pt x="1460" y="543"/>
                  </a:lnTo>
                  <a:lnTo>
                    <a:pt x="1514" y="530"/>
                  </a:lnTo>
                  <a:lnTo>
                    <a:pt x="1566" y="518"/>
                  </a:lnTo>
                  <a:lnTo>
                    <a:pt x="1616" y="505"/>
                  </a:lnTo>
                  <a:lnTo>
                    <a:pt x="1666" y="491"/>
                  </a:lnTo>
                  <a:lnTo>
                    <a:pt x="1715" y="477"/>
                  </a:lnTo>
                  <a:lnTo>
                    <a:pt x="1761" y="463"/>
                  </a:lnTo>
                  <a:lnTo>
                    <a:pt x="1807" y="450"/>
                  </a:lnTo>
                  <a:lnTo>
                    <a:pt x="1894" y="421"/>
                  </a:lnTo>
                  <a:lnTo>
                    <a:pt x="1975" y="393"/>
                  </a:lnTo>
                  <a:lnTo>
                    <a:pt x="2051" y="364"/>
                  </a:lnTo>
                  <a:lnTo>
                    <a:pt x="2122" y="336"/>
                  </a:lnTo>
                  <a:lnTo>
                    <a:pt x="2189" y="308"/>
                  </a:lnTo>
                  <a:lnTo>
                    <a:pt x="2249" y="281"/>
                  </a:lnTo>
                  <a:lnTo>
                    <a:pt x="2305" y="254"/>
                  </a:lnTo>
                  <a:lnTo>
                    <a:pt x="2355" y="230"/>
                  </a:lnTo>
                  <a:lnTo>
                    <a:pt x="2401" y="206"/>
                  </a:lnTo>
                  <a:lnTo>
                    <a:pt x="2441" y="183"/>
                  </a:lnTo>
                  <a:lnTo>
                    <a:pt x="2476" y="162"/>
                  </a:lnTo>
                  <a:lnTo>
                    <a:pt x="2507" y="145"/>
                  </a:lnTo>
                  <a:lnTo>
                    <a:pt x="2533" y="128"/>
                  </a:lnTo>
                  <a:lnTo>
                    <a:pt x="2554" y="114"/>
                  </a:lnTo>
                  <a:lnTo>
                    <a:pt x="2582" y="94"/>
                  </a:lnTo>
                  <a:lnTo>
                    <a:pt x="2591" y="87"/>
                  </a:lnTo>
                  <a:lnTo>
                    <a:pt x="2572" y="66"/>
                  </a:lnTo>
                  <a:lnTo>
                    <a:pt x="2593" y="85"/>
                  </a:lnTo>
                  <a:lnTo>
                    <a:pt x="2662" y="0"/>
                  </a:lnTo>
                  <a:lnTo>
                    <a:pt x="2574" y="64"/>
                  </a:lnTo>
                  <a:lnTo>
                    <a:pt x="2593" y="85"/>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66" name="Freeform 6"/>
            <p:cNvSpPr>
              <a:spLocks/>
            </p:cNvSpPr>
            <p:nvPr/>
          </p:nvSpPr>
          <p:spPr bwMode="auto">
            <a:xfrm>
              <a:off x="4980" y="3946"/>
              <a:ext cx="113" cy="38"/>
            </a:xfrm>
            <a:custGeom>
              <a:avLst/>
              <a:gdLst/>
              <a:ahLst/>
              <a:cxnLst>
                <a:cxn ang="0">
                  <a:pos x="87" y="856"/>
                </a:cxn>
                <a:cxn ang="0">
                  <a:pos x="258" y="851"/>
                </a:cxn>
                <a:cxn ang="0">
                  <a:pos x="421" y="841"/>
                </a:cxn>
                <a:cxn ang="0">
                  <a:pos x="579" y="829"/>
                </a:cxn>
                <a:cxn ang="0">
                  <a:pos x="729" y="812"/>
                </a:cxn>
                <a:cxn ang="0">
                  <a:pos x="873" y="791"/>
                </a:cxn>
                <a:cxn ang="0">
                  <a:pos x="1011" y="767"/>
                </a:cxn>
                <a:cxn ang="0">
                  <a:pos x="1143" y="741"/>
                </a:cxn>
                <a:cxn ang="0">
                  <a:pos x="1268" y="711"/>
                </a:cxn>
                <a:cxn ang="0">
                  <a:pos x="1386" y="680"/>
                </a:cxn>
                <a:cxn ang="0">
                  <a:pos x="1499" y="646"/>
                </a:cxn>
                <a:cxn ang="0">
                  <a:pos x="1605" y="611"/>
                </a:cxn>
                <a:cxn ang="0">
                  <a:pos x="1706" y="574"/>
                </a:cxn>
                <a:cxn ang="0">
                  <a:pos x="1801" y="535"/>
                </a:cxn>
                <a:cxn ang="0">
                  <a:pos x="1890" y="498"/>
                </a:cxn>
                <a:cxn ang="0">
                  <a:pos x="1973" y="458"/>
                </a:cxn>
                <a:cxn ang="0">
                  <a:pos x="2051" y="420"/>
                </a:cxn>
                <a:cxn ang="0">
                  <a:pos x="2123" y="381"/>
                </a:cxn>
                <a:cxn ang="0">
                  <a:pos x="2221" y="323"/>
                </a:cxn>
                <a:cxn ang="0">
                  <a:pos x="2334" y="249"/>
                </a:cxn>
                <a:cxn ang="0">
                  <a:pos x="2425" y="182"/>
                </a:cxn>
                <a:cxn ang="0">
                  <a:pos x="2498" y="123"/>
                </a:cxn>
                <a:cxn ang="0">
                  <a:pos x="2551" y="75"/>
                </a:cxn>
                <a:cxn ang="0">
                  <a:pos x="2597" y="29"/>
                </a:cxn>
                <a:cxn ang="0">
                  <a:pos x="2584" y="0"/>
                </a:cxn>
                <a:cxn ang="0">
                  <a:pos x="2551" y="36"/>
                </a:cxn>
                <a:cxn ang="0">
                  <a:pos x="2507" y="76"/>
                </a:cxn>
                <a:cxn ang="0">
                  <a:pos x="2445" y="128"/>
                </a:cxn>
                <a:cxn ang="0">
                  <a:pos x="2365" y="192"/>
                </a:cxn>
                <a:cxn ang="0">
                  <a:pos x="2265" y="261"/>
                </a:cxn>
                <a:cxn ang="0">
                  <a:pos x="2143" y="336"/>
                </a:cxn>
                <a:cxn ang="0">
                  <a:pos x="2074" y="375"/>
                </a:cxn>
                <a:cxn ang="0">
                  <a:pos x="1999" y="412"/>
                </a:cxn>
                <a:cxn ang="0">
                  <a:pos x="1919" y="452"/>
                </a:cxn>
                <a:cxn ang="0">
                  <a:pos x="1835" y="491"/>
                </a:cxn>
                <a:cxn ang="0">
                  <a:pos x="1743" y="528"/>
                </a:cxn>
                <a:cxn ang="0">
                  <a:pos x="1647" y="566"/>
                </a:cxn>
                <a:cxn ang="0">
                  <a:pos x="1543" y="600"/>
                </a:cxn>
                <a:cxn ang="0">
                  <a:pos x="1435" y="635"/>
                </a:cxn>
                <a:cxn ang="0">
                  <a:pos x="1320" y="667"/>
                </a:cxn>
                <a:cxn ang="0">
                  <a:pos x="1200" y="698"/>
                </a:cxn>
                <a:cxn ang="0">
                  <a:pos x="1072" y="725"/>
                </a:cxn>
                <a:cxn ang="0">
                  <a:pos x="938" y="751"/>
                </a:cxn>
                <a:cxn ang="0">
                  <a:pos x="798" y="773"/>
                </a:cxn>
                <a:cxn ang="0">
                  <a:pos x="652" y="792"/>
                </a:cxn>
                <a:cxn ang="0">
                  <a:pos x="499" y="808"/>
                </a:cxn>
                <a:cxn ang="0">
                  <a:pos x="339" y="818"/>
                </a:cxn>
                <a:cxn ang="0">
                  <a:pos x="172" y="825"/>
                </a:cxn>
                <a:cxn ang="0">
                  <a:pos x="0" y="827"/>
                </a:cxn>
              </a:cxnLst>
              <a:rect l="0" t="0" r="r" b="b"/>
              <a:pathLst>
                <a:path w="2605" h="856">
                  <a:moveTo>
                    <a:pt x="0" y="856"/>
                  </a:moveTo>
                  <a:lnTo>
                    <a:pt x="87" y="856"/>
                  </a:lnTo>
                  <a:lnTo>
                    <a:pt x="173" y="854"/>
                  </a:lnTo>
                  <a:lnTo>
                    <a:pt x="258" y="851"/>
                  </a:lnTo>
                  <a:lnTo>
                    <a:pt x="340" y="846"/>
                  </a:lnTo>
                  <a:lnTo>
                    <a:pt x="421" y="841"/>
                  </a:lnTo>
                  <a:lnTo>
                    <a:pt x="501" y="835"/>
                  </a:lnTo>
                  <a:lnTo>
                    <a:pt x="579" y="829"/>
                  </a:lnTo>
                  <a:lnTo>
                    <a:pt x="655" y="821"/>
                  </a:lnTo>
                  <a:lnTo>
                    <a:pt x="729" y="812"/>
                  </a:lnTo>
                  <a:lnTo>
                    <a:pt x="802" y="802"/>
                  </a:lnTo>
                  <a:lnTo>
                    <a:pt x="873" y="791"/>
                  </a:lnTo>
                  <a:lnTo>
                    <a:pt x="943" y="779"/>
                  </a:lnTo>
                  <a:lnTo>
                    <a:pt x="1011" y="767"/>
                  </a:lnTo>
                  <a:lnTo>
                    <a:pt x="1078" y="754"/>
                  </a:lnTo>
                  <a:lnTo>
                    <a:pt x="1143" y="741"/>
                  </a:lnTo>
                  <a:lnTo>
                    <a:pt x="1206" y="725"/>
                  </a:lnTo>
                  <a:lnTo>
                    <a:pt x="1268" y="711"/>
                  </a:lnTo>
                  <a:lnTo>
                    <a:pt x="1327" y="696"/>
                  </a:lnTo>
                  <a:lnTo>
                    <a:pt x="1386" y="680"/>
                  </a:lnTo>
                  <a:lnTo>
                    <a:pt x="1444" y="662"/>
                  </a:lnTo>
                  <a:lnTo>
                    <a:pt x="1499" y="646"/>
                  </a:lnTo>
                  <a:lnTo>
                    <a:pt x="1552" y="629"/>
                  </a:lnTo>
                  <a:lnTo>
                    <a:pt x="1605" y="611"/>
                  </a:lnTo>
                  <a:lnTo>
                    <a:pt x="1657" y="592"/>
                  </a:lnTo>
                  <a:lnTo>
                    <a:pt x="1706" y="574"/>
                  </a:lnTo>
                  <a:lnTo>
                    <a:pt x="1753" y="556"/>
                  </a:lnTo>
                  <a:lnTo>
                    <a:pt x="1801" y="535"/>
                  </a:lnTo>
                  <a:lnTo>
                    <a:pt x="1846" y="517"/>
                  </a:lnTo>
                  <a:lnTo>
                    <a:pt x="1890" y="498"/>
                  </a:lnTo>
                  <a:lnTo>
                    <a:pt x="1931" y="477"/>
                  </a:lnTo>
                  <a:lnTo>
                    <a:pt x="1973" y="458"/>
                  </a:lnTo>
                  <a:lnTo>
                    <a:pt x="2012" y="439"/>
                  </a:lnTo>
                  <a:lnTo>
                    <a:pt x="2051" y="420"/>
                  </a:lnTo>
                  <a:lnTo>
                    <a:pt x="2087" y="400"/>
                  </a:lnTo>
                  <a:lnTo>
                    <a:pt x="2123" y="381"/>
                  </a:lnTo>
                  <a:lnTo>
                    <a:pt x="2157" y="361"/>
                  </a:lnTo>
                  <a:lnTo>
                    <a:pt x="2221" y="323"/>
                  </a:lnTo>
                  <a:lnTo>
                    <a:pt x="2280" y="285"/>
                  </a:lnTo>
                  <a:lnTo>
                    <a:pt x="2334" y="249"/>
                  </a:lnTo>
                  <a:lnTo>
                    <a:pt x="2381" y="214"/>
                  </a:lnTo>
                  <a:lnTo>
                    <a:pt x="2425" y="182"/>
                  </a:lnTo>
                  <a:lnTo>
                    <a:pt x="2464" y="151"/>
                  </a:lnTo>
                  <a:lnTo>
                    <a:pt x="2498" y="123"/>
                  </a:lnTo>
                  <a:lnTo>
                    <a:pt x="2527" y="97"/>
                  </a:lnTo>
                  <a:lnTo>
                    <a:pt x="2551" y="75"/>
                  </a:lnTo>
                  <a:lnTo>
                    <a:pt x="2571" y="56"/>
                  </a:lnTo>
                  <a:lnTo>
                    <a:pt x="2597" y="29"/>
                  </a:lnTo>
                  <a:lnTo>
                    <a:pt x="2605" y="19"/>
                  </a:lnTo>
                  <a:lnTo>
                    <a:pt x="2584" y="0"/>
                  </a:lnTo>
                  <a:lnTo>
                    <a:pt x="2575" y="9"/>
                  </a:lnTo>
                  <a:lnTo>
                    <a:pt x="2551" y="36"/>
                  </a:lnTo>
                  <a:lnTo>
                    <a:pt x="2531" y="54"/>
                  </a:lnTo>
                  <a:lnTo>
                    <a:pt x="2507" y="76"/>
                  </a:lnTo>
                  <a:lnTo>
                    <a:pt x="2479" y="102"/>
                  </a:lnTo>
                  <a:lnTo>
                    <a:pt x="2445" y="128"/>
                  </a:lnTo>
                  <a:lnTo>
                    <a:pt x="2408" y="159"/>
                  </a:lnTo>
                  <a:lnTo>
                    <a:pt x="2365" y="192"/>
                  </a:lnTo>
                  <a:lnTo>
                    <a:pt x="2317" y="226"/>
                  </a:lnTo>
                  <a:lnTo>
                    <a:pt x="2265" y="261"/>
                  </a:lnTo>
                  <a:lnTo>
                    <a:pt x="2206" y="298"/>
                  </a:lnTo>
                  <a:lnTo>
                    <a:pt x="2143" y="336"/>
                  </a:lnTo>
                  <a:lnTo>
                    <a:pt x="2109" y="355"/>
                  </a:lnTo>
                  <a:lnTo>
                    <a:pt x="2074" y="375"/>
                  </a:lnTo>
                  <a:lnTo>
                    <a:pt x="2038" y="394"/>
                  </a:lnTo>
                  <a:lnTo>
                    <a:pt x="1999" y="412"/>
                  </a:lnTo>
                  <a:lnTo>
                    <a:pt x="1961" y="433"/>
                  </a:lnTo>
                  <a:lnTo>
                    <a:pt x="1919" y="452"/>
                  </a:lnTo>
                  <a:lnTo>
                    <a:pt x="1878" y="471"/>
                  </a:lnTo>
                  <a:lnTo>
                    <a:pt x="1835" y="491"/>
                  </a:lnTo>
                  <a:lnTo>
                    <a:pt x="1790" y="510"/>
                  </a:lnTo>
                  <a:lnTo>
                    <a:pt x="1743" y="528"/>
                  </a:lnTo>
                  <a:lnTo>
                    <a:pt x="1696" y="547"/>
                  </a:lnTo>
                  <a:lnTo>
                    <a:pt x="1647" y="566"/>
                  </a:lnTo>
                  <a:lnTo>
                    <a:pt x="1596" y="583"/>
                  </a:lnTo>
                  <a:lnTo>
                    <a:pt x="1543" y="600"/>
                  </a:lnTo>
                  <a:lnTo>
                    <a:pt x="1490" y="619"/>
                  </a:lnTo>
                  <a:lnTo>
                    <a:pt x="1435" y="635"/>
                  </a:lnTo>
                  <a:lnTo>
                    <a:pt x="1378" y="651"/>
                  </a:lnTo>
                  <a:lnTo>
                    <a:pt x="1320" y="667"/>
                  </a:lnTo>
                  <a:lnTo>
                    <a:pt x="1261" y="684"/>
                  </a:lnTo>
                  <a:lnTo>
                    <a:pt x="1200" y="698"/>
                  </a:lnTo>
                  <a:lnTo>
                    <a:pt x="1137" y="712"/>
                  </a:lnTo>
                  <a:lnTo>
                    <a:pt x="1072" y="725"/>
                  </a:lnTo>
                  <a:lnTo>
                    <a:pt x="1006" y="739"/>
                  </a:lnTo>
                  <a:lnTo>
                    <a:pt x="938" y="751"/>
                  </a:lnTo>
                  <a:lnTo>
                    <a:pt x="868" y="762"/>
                  </a:lnTo>
                  <a:lnTo>
                    <a:pt x="798" y="773"/>
                  </a:lnTo>
                  <a:lnTo>
                    <a:pt x="725" y="782"/>
                  </a:lnTo>
                  <a:lnTo>
                    <a:pt x="652" y="792"/>
                  </a:lnTo>
                  <a:lnTo>
                    <a:pt x="576" y="801"/>
                  </a:lnTo>
                  <a:lnTo>
                    <a:pt x="499" y="808"/>
                  </a:lnTo>
                  <a:lnTo>
                    <a:pt x="419" y="813"/>
                  </a:lnTo>
                  <a:lnTo>
                    <a:pt x="339" y="818"/>
                  </a:lnTo>
                  <a:lnTo>
                    <a:pt x="257" y="822"/>
                  </a:lnTo>
                  <a:lnTo>
                    <a:pt x="172" y="825"/>
                  </a:lnTo>
                  <a:lnTo>
                    <a:pt x="87" y="827"/>
                  </a:lnTo>
                  <a:lnTo>
                    <a:pt x="0" y="827"/>
                  </a:lnTo>
                  <a:lnTo>
                    <a:pt x="0" y="856"/>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67" name="Freeform 7"/>
            <p:cNvSpPr>
              <a:spLocks/>
            </p:cNvSpPr>
            <p:nvPr/>
          </p:nvSpPr>
          <p:spPr bwMode="auto">
            <a:xfrm>
              <a:off x="4861" y="3944"/>
              <a:ext cx="119" cy="40"/>
            </a:xfrm>
            <a:custGeom>
              <a:avLst/>
              <a:gdLst/>
              <a:ahLst/>
              <a:cxnLst>
                <a:cxn ang="0">
                  <a:pos x="65" y="78"/>
                </a:cxn>
                <a:cxn ang="0">
                  <a:pos x="101" y="114"/>
                </a:cxn>
                <a:cxn ang="0">
                  <a:pos x="148" y="155"/>
                </a:cxn>
                <a:cxn ang="0">
                  <a:pos x="214" y="209"/>
                </a:cxn>
                <a:cxn ang="0">
                  <a:pos x="299" y="273"/>
                </a:cxn>
                <a:cxn ang="0">
                  <a:pos x="405" y="343"/>
                </a:cxn>
                <a:cxn ang="0">
                  <a:pos x="532" y="419"/>
                </a:cxn>
                <a:cxn ang="0">
                  <a:pos x="604" y="458"/>
                </a:cxn>
                <a:cxn ang="0">
                  <a:pos x="680" y="498"/>
                </a:cxn>
                <a:cxn ang="0">
                  <a:pos x="764" y="535"/>
                </a:cxn>
                <a:cxn ang="0">
                  <a:pos x="851" y="575"/>
                </a:cxn>
                <a:cxn ang="0">
                  <a:pos x="945" y="614"/>
                </a:cxn>
                <a:cxn ang="0">
                  <a:pos x="1045" y="650"/>
                </a:cxn>
                <a:cxn ang="0">
                  <a:pos x="1151" y="687"/>
                </a:cxn>
                <a:cxn ang="0">
                  <a:pos x="1261" y="720"/>
                </a:cxn>
                <a:cxn ang="0">
                  <a:pos x="1379" y="754"/>
                </a:cxn>
                <a:cxn ang="0">
                  <a:pos x="1503" y="783"/>
                </a:cxn>
                <a:cxn ang="0">
                  <a:pos x="1632" y="812"/>
                </a:cxn>
                <a:cxn ang="0">
                  <a:pos x="1769" y="837"/>
                </a:cxn>
                <a:cxn ang="0">
                  <a:pos x="1910" y="860"/>
                </a:cxn>
                <a:cxn ang="0">
                  <a:pos x="2059" y="879"/>
                </a:cxn>
                <a:cxn ang="0">
                  <a:pos x="2214" y="893"/>
                </a:cxn>
                <a:cxn ang="0">
                  <a:pos x="2374" y="904"/>
                </a:cxn>
                <a:cxn ang="0">
                  <a:pos x="2542" y="912"/>
                </a:cxn>
                <a:cxn ang="0">
                  <a:pos x="2718" y="914"/>
                </a:cxn>
                <a:cxn ang="0">
                  <a:pos x="2629" y="885"/>
                </a:cxn>
                <a:cxn ang="0">
                  <a:pos x="2458" y="880"/>
                </a:cxn>
                <a:cxn ang="0">
                  <a:pos x="2295" y="871"/>
                </a:cxn>
                <a:cxn ang="0">
                  <a:pos x="2138" y="859"/>
                </a:cxn>
                <a:cxn ang="0">
                  <a:pos x="1987" y="840"/>
                </a:cxn>
                <a:cxn ang="0">
                  <a:pos x="1843" y="820"/>
                </a:cxn>
                <a:cxn ang="0">
                  <a:pos x="1705" y="797"/>
                </a:cxn>
                <a:cxn ang="0">
                  <a:pos x="1573" y="770"/>
                </a:cxn>
                <a:cxn ang="0">
                  <a:pos x="1447" y="742"/>
                </a:cxn>
                <a:cxn ang="0">
                  <a:pos x="1328" y="709"/>
                </a:cxn>
                <a:cxn ang="0">
                  <a:pos x="1214" y="677"/>
                </a:cxn>
                <a:cxn ang="0">
                  <a:pos x="1106" y="641"/>
                </a:cxn>
                <a:cxn ang="0">
                  <a:pos x="1004" y="605"/>
                </a:cxn>
                <a:cxn ang="0">
                  <a:pos x="909" y="567"/>
                </a:cxn>
                <a:cxn ang="0">
                  <a:pos x="818" y="529"/>
                </a:cxn>
                <a:cxn ang="0">
                  <a:pos x="733" y="491"/>
                </a:cxn>
                <a:cxn ang="0">
                  <a:pos x="654" y="452"/>
                </a:cxn>
                <a:cxn ang="0">
                  <a:pos x="580" y="413"/>
                </a:cxn>
                <a:cxn ang="0">
                  <a:pos x="480" y="356"/>
                </a:cxn>
                <a:cxn ang="0">
                  <a:pos x="365" y="284"/>
                </a:cxn>
                <a:cxn ang="0">
                  <a:pos x="271" y="216"/>
                </a:cxn>
                <a:cxn ang="0">
                  <a:pos x="196" y="159"/>
                </a:cxn>
                <a:cxn ang="0">
                  <a:pos x="142" y="112"/>
                </a:cxn>
                <a:cxn ang="0">
                  <a:pos x="94" y="67"/>
                </a:cxn>
                <a:cxn ang="0">
                  <a:pos x="68" y="80"/>
                </a:cxn>
                <a:cxn ang="0">
                  <a:pos x="0" y="0"/>
                </a:cxn>
                <a:cxn ang="0">
                  <a:pos x="84" y="56"/>
                </a:cxn>
              </a:cxnLst>
              <a:rect l="0" t="0" r="r" b="b"/>
              <a:pathLst>
                <a:path w="2718" h="914">
                  <a:moveTo>
                    <a:pt x="84" y="56"/>
                  </a:moveTo>
                  <a:lnTo>
                    <a:pt x="65" y="78"/>
                  </a:lnTo>
                  <a:lnTo>
                    <a:pt x="75" y="87"/>
                  </a:lnTo>
                  <a:lnTo>
                    <a:pt x="101" y="114"/>
                  </a:lnTo>
                  <a:lnTo>
                    <a:pt x="121" y="134"/>
                  </a:lnTo>
                  <a:lnTo>
                    <a:pt x="148" y="155"/>
                  </a:lnTo>
                  <a:lnTo>
                    <a:pt x="178" y="181"/>
                  </a:lnTo>
                  <a:lnTo>
                    <a:pt x="214" y="209"/>
                  </a:lnTo>
                  <a:lnTo>
                    <a:pt x="253" y="240"/>
                  </a:lnTo>
                  <a:lnTo>
                    <a:pt x="299" y="273"/>
                  </a:lnTo>
                  <a:lnTo>
                    <a:pt x="349" y="307"/>
                  </a:lnTo>
                  <a:lnTo>
                    <a:pt x="405" y="343"/>
                  </a:lnTo>
                  <a:lnTo>
                    <a:pt x="466" y="381"/>
                  </a:lnTo>
                  <a:lnTo>
                    <a:pt x="532" y="419"/>
                  </a:lnTo>
                  <a:lnTo>
                    <a:pt x="566" y="439"/>
                  </a:lnTo>
                  <a:lnTo>
                    <a:pt x="604" y="458"/>
                  </a:lnTo>
                  <a:lnTo>
                    <a:pt x="641" y="478"/>
                  </a:lnTo>
                  <a:lnTo>
                    <a:pt x="680" y="498"/>
                  </a:lnTo>
                  <a:lnTo>
                    <a:pt x="721" y="516"/>
                  </a:lnTo>
                  <a:lnTo>
                    <a:pt x="764" y="535"/>
                  </a:lnTo>
                  <a:lnTo>
                    <a:pt x="806" y="556"/>
                  </a:lnTo>
                  <a:lnTo>
                    <a:pt x="851" y="575"/>
                  </a:lnTo>
                  <a:lnTo>
                    <a:pt x="898" y="593"/>
                  </a:lnTo>
                  <a:lnTo>
                    <a:pt x="945" y="614"/>
                  </a:lnTo>
                  <a:lnTo>
                    <a:pt x="994" y="632"/>
                  </a:lnTo>
                  <a:lnTo>
                    <a:pt x="1045" y="650"/>
                  </a:lnTo>
                  <a:lnTo>
                    <a:pt x="1097" y="670"/>
                  </a:lnTo>
                  <a:lnTo>
                    <a:pt x="1151" y="687"/>
                  </a:lnTo>
                  <a:lnTo>
                    <a:pt x="1206" y="704"/>
                  </a:lnTo>
                  <a:lnTo>
                    <a:pt x="1261" y="720"/>
                  </a:lnTo>
                  <a:lnTo>
                    <a:pt x="1319" y="738"/>
                  </a:lnTo>
                  <a:lnTo>
                    <a:pt x="1379" y="754"/>
                  </a:lnTo>
                  <a:lnTo>
                    <a:pt x="1440" y="769"/>
                  </a:lnTo>
                  <a:lnTo>
                    <a:pt x="1503" y="783"/>
                  </a:lnTo>
                  <a:lnTo>
                    <a:pt x="1567" y="799"/>
                  </a:lnTo>
                  <a:lnTo>
                    <a:pt x="1632" y="812"/>
                  </a:lnTo>
                  <a:lnTo>
                    <a:pt x="1699" y="825"/>
                  </a:lnTo>
                  <a:lnTo>
                    <a:pt x="1769" y="837"/>
                  </a:lnTo>
                  <a:lnTo>
                    <a:pt x="1839" y="849"/>
                  </a:lnTo>
                  <a:lnTo>
                    <a:pt x="1910" y="860"/>
                  </a:lnTo>
                  <a:lnTo>
                    <a:pt x="1984" y="870"/>
                  </a:lnTo>
                  <a:lnTo>
                    <a:pt x="2059" y="879"/>
                  </a:lnTo>
                  <a:lnTo>
                    <a:pt x="2135" y="887"/>
                  </a:lnTo>
                  <a:lnTo>
                    <a:pt x="2214" y="893"/>
                  </a:lnTo>
                  <a:lnTo>
                    <a:pt x="2293" y="899"/>
                  </a:lnTo>
                  <a:lnTo>
                    <a:pt x="2374" y="904"/>
                  </a:lnTo>
                  <a:lnTo>
                    <a:pt x="2457" y="909"/>
                  </a:lnTo>
                  <a:lnTo>
                    <a:pt x="2542" y="912"/>
                  </a:lnTo>
                  <a:lnTo>
                    <a:pt x="2629" y="914"/>
                  </a:lnTo>
                  <a:lnTo>
                    <a:pt x="2718" y="914"/>
                  </a:lnTo>
                  <a:lnTo>
                    <a:pt x="2718" y="885"/>
                  </a:lnTo>
                  <a:lnTo>
                    <a:pt x="2629" y="885"/>
                  </a:lnTo>
                  <a:lnTo>
                    <a:pt x="2543" y="883"/>
                  </a:lnTo>
                  <a:lnTo>
                    <a:pt x="2458" y="880"/>
                  </a:lnTo>
                  <a:lnTo>
                    <a:pt x="2376" y="876"/>
                  </a:lnTo>
                  <a:lnTo>
                    <a:pt x="2295" y="871"/>
                  </a:lnTo>
                  <a:lnTo>
                    <a:pt x="2216" y="866"/>
                  </a:lnTo>
                  <a:lnTo>
                    <a:pt x="2138" y="859"/>
                  </a:lnTo>
                  <a:lnTo>
                    <a:pt x="2062" y="850"/>
                  </a:lnTo>
                  <a:lnTo>
                    <a:pt x="1987" y="840"/>
                  </a:lnTo>
                  <a:lnTo>
                    <a:pt x="1914" y="831"/>
                  </a:lnTo>
                  <a:lnTo>
                    <a:pt x="1843" y="820"/>
                  </a:lnTo>
                  <a:lnTo>
                    <a:pt x="1773" y="809"/>
                  </a:lnTo>
                  <a:lnTo>
                    <a:pt x="1705" y="797"/>
                  </a:lnTo>
                  <a:lnTo>
                    <a:pt x="1637" y="783"/>
                  </a:lnTo>
                  <a:lnTo>
                    <a:pt x="1573" y="770"/>
                  </a:lnTo>
                  <a:lnTo>
                    <a:pt x="1509" y="756"/>
                  </a:lnTo>
                  <a:lnTo>
                    <a:pt x="1447" y="742"/>
                  </a:lnTo>
                  <a:lnTo>
                    <a:pt x="1386" y="725"/>
                  </a:lnTo>
                  <a:lnTo>
                    <a:pt x="1328" y="709"/>
                  </a:lnTo>
                  <a:lnTo>
                    <a:pt x="1271" y="693"/>
                  </a:lnTo>
                  <a:lnTo>
                    <a:pt x="1214" y="677"/>
                  </a:lnTo>
                  <a:lnTo>
                    <a:pt x="1159" y="658"/>
                  </a:lnTo>
                  <a:lnTo>
                    <a:pt x="1106" y="641"/>
                  </a:lnTo>
                  <a:lnTo>
                    <a:pt x="1055" y="623"/>
                  </a:lnTo>
                  <a:lnTo>
                    <a:pt x="1004" y="605"/>
                  </a:lnTo>
                  <a:lnTo>
                    <a:pt x="956" y="586"/>
                  </a:lnTo>
                  <a:lnTo>
                    <a:pt x="909" y="567"/>
                  </a:lnTo>
                  <a:lnTo>
                    <a:pt x="862" y="549"/>
                  </a:lnTo>
                  <a:lnTo>
                    <a:pt x="818" y="529"/>
                  </a:lnTo>
                  <a:lnTo>
                    <a:pt x="775" y="510"/>
                  </a:lnTo>
                  <a:lnTo>
                    <a:pt x="733" y="491"/>
                  </a:lnTo>
                  <a:lnTo>
                    <a:pt x="693" y="470"/>
                  </a:lnTo>
                  <a:lnTo>
                    <a:pt x="654" y="452"/>
                  </a:lnTo>
                  <a:lnTo>
                    <a:pt x="617" y="433"/>
                  </a:lnTo>
                  <a:lnTo>
                    <a:pt x="580" y="413"/>
                  </a:lnTo>
                  <a:lnTo>
                    <a:pt x="546" y="394"/>
                  </a:lnTo>
                  <a:lnTo>
                    <a:pt x="480" y="356"/>
                  </a:lnTo>
                  <a:lnTo>
                    <a:pt x="420" y="319"/>
                  </a:lnTo>
                  <a:lnTo>
                    <a:pt x="365" y="284"/>
                  </a:lnTo>
                  <a:lnTo>
                    <a:pt x="315" y="250"/>
                  </a:lnTo>
                  <a:lnTo>
                    <a:pt x="271" y="216"/>
                  </a:lnTo>
                  <a:lnTo>
                    <a:pt x="231" y="186"/>
                  </a:lnTo>
                  <a:lnTo>
                    <a:pt x="196" y="159"/>
                  </a:lnTo>
                  <a:lnTo>
                    <a:pt x="166" y="134"/>
                  </a:lnTo>
                  <a:lnTo>
                    <a:pt x="142" y="112"/>
                  </a:lnTo>
                  <a:lnTo>
                    <a:pt x="120" y="94"/>
                  </a:lnTo>
                  <a:lnTo>
                    <a:pt x="94" y="67"/>
                  </a:lnTo>
                  <a:lnTo>
                    <a:pt x="86" y="58"/>
                  </a:lnTo>
                  <a:lnTo>
                    <a:pt x="68" y="80"/>
                  </a:lnTo>
                  <a:lnTo>
                    <a:pt x="84" y="56"/>
                  </a:lnTo>
                  <a:lnTo>
                    <a:pt x="0" y="0"/>
                  </a:lnTo>
                  <a:lnTo>
                    <a:pt x="65" y="78"/>
                  </a:lnTo>
                  <a:lnTo>
                    <a:pt x="84" y="56"/>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68" name="Freeform 8"/>
            <p:cNvSpPr>
              <a:spLocks/>
            </p:cNvSpPr>
            <p:nvPr/>
          </p:nvSpPr>
          <p:spPr bwMode="auto">
            <a:xfrm>
              <a:off x="4891" y="3926"/>
              <a:ext cx="176" cy="25"/>
            </a:xfrm>
            <a:custGeom>
              <a:avLst/>
              <a:gdLst/>
              <a:ahLst/>
              <a:cxnLst>
                <a:cxn ang="0">
                  <a:pos x="7" y="5"/>
                </a:cxn>
                <a:cxn ang="0">
                  <a:pos x="72" y="36"/>
                </a:cxn>
                <a:cxn ang="0">
                  <a:pos x="163" y="76"/>
                </a:cxn>
                <a:cxn ang="0">
                  <a:pos x="244" y="107"/>
                </a:cxn>
                <a:cxn ang="0">
                  <a:pos x="340" y="143"/>
                </a:cxn>
                <a:cxn ang="0">
                  <a:pos x="453" y="180"/>
                </a:cxn>
                <a:cxn ang="0">
                  <a:pos x="580" y="216"/>
                </a:cxn>
                <a:cxn ang="0">
                  <a:pos x="726" y="254"/>
                </a:cxn>
                <a:cxn ang="0">
                  <a:pos x="886" y="288"/>
                </a:cxn>
                <a:cxn ang="0">
                  <a:pos x="1062" y="321"/>
                </a:cxn>
                <a:cxn ang="0">
                  <a:pos x="1253" y="348"/>
                </a:cxn>
                <a:cxn ang="0">
                  <a:pos x="1461" y="370"/>
                </a:cxn>
                <a:cxn ang="0">
                  <a:pos x="1685" y="387"/>
                </a:cxn>
                <a:cxn ang="0">
                  <a:pos x="1924" y="396"/>
                </a:cxn>
                <a:cxn ang="0">
                  <a:pos x="2175" y="396"/>
                </a:cxn>
                <a:cxn ang="0">
                  <a:pos x="2413" y="387"/>
                </a:cxn>
                <a:cxn ang="0">
                  <a:pos x="2634" y="370"/>
                </a:cxn>
                <a:cxn ang="0">
                  <a:pos x="2838" y="348"/>
                </a:cxn>
                <a:cxn ang="0">
                  <a:pos x="3028" y="321"/>
                </a:cxn>
                <a:cxn ang="0">
                  <a:pos x="3200" y="288"/>
                </a:cxn>
                <a:cxn ang="0">
                  <a:pos x="3357" y="254"/>
                </a:cxn>
                <a:cxn ang="0">
                  <a:pos x="3497" y="216"/>
                </a:cxn>
                <a:cxn ang="0">
                  <a:pos x="3621" y="180"/>
                </a:cxn>
                <a:cxn ang="0">
                  <a:pos x="3729" y="143"/>
                </a:cxn>
                <a:cxn ang="0">
                  <a:pos x="3821" y="107"/>
                </a:cxn>
                <a:cxn ang="0">
                  <a:pos x="3898" y="76"/>
                </a:cxn>
                <a:cxn ang="0">
                  <a:pos x="3985" y="36"/>
                </a:cxn>
                <a:cxn ang="0">
                  <a:pos x="4045" y="5"/>
                </a:cxn>
                <a:cxn ang="0">
                  <a:pos x="4046" y="7"/>
                </a:cxn>
                <a:cxn ang="0">
                  <a:pos x="4010" y="37"/>
                </a:cxn>
                <a:cxn ang="0">
                  <a:pos x="3966" y="71"/>
                </a:cxn>
                <a:cxn ang="0">
                  <a:pos x="3909" y="110"/>
                </a:cxn>
                <a:cxn ang="0">
                  <a:pos x="3837" y="157"/>
                </a:cxn>
                <a:cxn ang="0">
                  <a:pos x="3747" y="208"/>
                </a:cxn>
                <a:cxn ang="0">
                  <a:pos x="3643" y="261"/>
                </a:cxn>
                <a:cxn ang="0">
                  <a:pos x="3521" y="316"/>
                </a:cxn>
                <a:cxn ang="0">
                  <a:pos x="3384" y="368"/>
                </a:cxn>
                <a:cxn ang="0">
                  <a:pos x="3228" y="419"/>
                </a:cxn>
                <a:cxn ang="0">
                  <a:pos x="3055" y="465"/>
                </a:cxn>
                <a:cxn ang="0">
                  <a:pos x="2865" y="506"/>
                </a:cxn>
                <a:cxn ang="0">
                  <a:pos x="2655" y="539"/>
                </a:cxn>
                <a:cxn ang="0">
                  <a:pos x="2427" y="562"/>
                </a:cxn>
                <a:cxn ang="0">
                  <a:pos x="2181" y="575"/>
                </a:cxn>
                <a:cxn ang="0">
                  <a:pos x="1919" y="575"/>
                </a:cxn>
                <a:cxn ang="0">
                  <a:pos x="1672" y="562"/>
                </a:cxn>
                <a:cxn ang="0">
                  <a:pos x="1442" y="539"/>
                </a:cxn>
                <a:cxn ang="0">
                  <a:pos x="1231" y="506"/>
                </a:cxn>
                <a:cxn ang="0">
                  <a:pos x="1037" y="465"/>
                </a:cxn>
                <a:cxn ang="0">
                  <a:pos x="860" y="419"/>
                </a:cxn>
                <a:cxn ang="0">
                  <a:pos x="700" y="368"/>
                </a:cxn>
                <a:cxn ang="0">
                  <a:pos x="558" y="316"/>
                </a:cxn>
                <a:cxn ang="0">
                  <a:pos x="432" y="261"/>
                </a:cxn>
                <a:cxn ang="0">
                  <a:pos x="323" y="208"/>
                </a:cxn>
                <a:cxn ang="0">
                  <a:pos x="230" y="157"/>
                </a:cxn>
                <a:cxn ang="0">
                  <a:pos x="154" y="110"/>
                </a:cxn>
                <a:cxn ang="0">
                  <a:pos x="92" y="71"/>
                </a:cxn>
                <a:cxn ang="0">
                  <a:pos x="46" y="37"/>
                </a:cxn>
                <a:cxn ang="0">
                  <a:pos x="7" y="7"/>
                </a:cxn>
              </a:cxnLst>
              <a:rect l="0" t="0" r="r" b="b"/>
              <a:pathLst>
                <a:path w="4054" h="577">
                  <a:moveTo>
                    <a:pt x="0" y="0"/>
                  </a:moveTo>
                  <a:lnTo>
                    <a:pt x="7" y="5"/>
                  </a:lnTo>
                  <a:lnTo>
                    <a:pt x="32" y="17"/>
                  </a:lnTo>
                  <a:lnTo>
                    <a:pt x="72" y="36"/>
                  </a:lnTo>
                  <a:lnTo>
                    <a:pt x="128" y="62"/>
                  </a:lnTo>
                  <a:lnTo>
                    <a:pt x="163" y="76"/>
                  </a:lnTo>
                  <a:lnTo>
                    <a:pt x="200" y="92"/>
                  </a:lnTo>
                  <a:lnTo>
                    <a:pt x="244" y="107"/>
                  </a:lnTo>
                  <a:lnTo>
                    <a:pt x="290" y="126"/>
                  </a:lnTo>
                  <a:lnTo>
                    <a:pt x="340" y="143"/>
                  </a:lnTo>
                  <a:lnTo>
                    <a:pt x="395" y="161"/>
                  </a:lnTo>
                  <a:lnTo>
                    <a:pt x="453" y="180"/>
                  </a:lnTo>
                  <a:lnTo>
                    <a:pt x="515" y="198"/>
                  </a:lnTo>
                  <a:lnTo>
                    <a:pt x="580" y="216"/>
                  </a:lnTo>
                  <a:lnTo>
                    <a:pt x="652" y="234"/>
                  </a:lnTo>
                  <a:lnTo>
                    <a:pt x="726" y="254"/>
                  </a:lnTo>
                  <a:lnTo>
                    <a:pt x="803" y="271"/>
                  </a:lnTo>
                  <a:lnTo>
                    <a:pt x="886" y="288"/>
                  </a:lnTo>
                  <a:lnTo>
                    <a:pt x="973" y="305"/>
                  </a:lnTo>
                  <a:lnTo>
                    <a:pt x="1062" y="321"/>
                  </a:lnTo>
                  <a:lnTo>
                    <a:pt x="1156" y="335"/>
                  </a:lnTo>
                  <a:lnTo>
                    <a:pt x="1253" y="348"/>
                  </a:lnTo>
                  <a:lnTo>
                    <a:pt x="1356" y="360"/>
                  </a:lnTo>
                  <a:lnTo>
                    <a:pt x="1461" y="370"/>
                  </a:lnTo>
                  <a:lnTo>
                    <a:pt x="1572" y="380"/>
                  </a:lnTo>
                  <a:lnTo>
                    <a:pt x="1685" y="387"/>
                  </a:lnTo>
                  <a:lnTo>
                    <a:pt x="1803" y="392"/>
                  </a:lnTo>
                  <a:lnTo>
                    <a:pt x="1924" y="396"/>
                  </a:lnTo>
                  <a:lnTo>
                    <a:pt x="2050" y="397"/>
                  </a:lnTo>
                  <a:lnTo>
                    <a:pt x="2175" y="396"/>
                  </a:lnTo>
                  <a:lnTo>
                    <a:pt x="2296" y="392"/>
                  </a:lnTo>
                  <a:lnTo>
                    <a:pt x="2413" y="387"/>
                  </a:lnTo>
                  <a:lnTo>
                    <a:pt x="2525" y="380"/>
                  </a:lnTo>
                  <a:lnTo>
                    <a:pt x="2634" y="370"/>
                  </a:lnTo>
                  <a:lnTo>
                    <a:pt x="2739" y="360"/>
                  </a:lnTo>
                  <a:lnTo>
                    <a:pt x="2838" y="348"/>
                  </a:lnTo>
                  <a:lnTo>
                    <a:pt x="2936" y="335"/>
                  </a:lnTo>
                  <a:lnTo>
                    <a:pt x="3028" y="321"/>
                  </a:lnTo>
                  <a:lnTo>
                    <a:pt x="3116" y="305"/>
                  </a:lnTo>
                  <a:lnTo>
                    <a:pt x="3200" y="288"/>
                  </a:lnTo>
                  <a:lnTo>
                    <a:pt x="3280" y="271"/>
                  </a:lnTo>
                  <a:lnTo>
                    <a:pt x="3357" y="254"/>
                  </a:lnTo>
                  <a:lnTo>
                    <a:pt x="3429" y="234"/>
                  </a:lnTo>
                  <a:lnTo>
                    <a:pt x="3497" y="216"/>
                  </a:lnTo>
                  <a:lnTo>
                    <a:pt x="3561" y="198"/>
                  </a:lnTo>
                  <a:lnTo>
                    <a:pt x="3621" y="180"/>
                  </a:lnTo>
                  <a:lnTo>
                    <a:pt x="3678" y="161"/>
                  </a:lnTo>
                  <a:lnTo>
                    <a:pt x="3729" y="143"/>
                  </a:lnTo>
                  <a:lnTo>
                    <a:pt x="3777" y="126"/>
                  </a:lnTo>
                  <a:lnTo>
                    <a:pt x="3821" y="107"/>
                  </a:lnTo>
                  <a:lnTo>
                    <a:pt x="3863" y="92"/>
                  </a:lnTo>
                  <a:lnTo>
                    <a:pt x="3898" y="76"/>
                  </a:lnTo>
                  <a:lnTo>
                    <a:pt x="3932" y="62"/>
                  </a:lnTo>
                  <a:lnTo>
                    <a:pt x="3985" y="36"/>
                  </a:lnTo>
                  <a:lnTo>
                    <a:pt x="4023" y="17"/>
                  </a:lnTo>
                  <a:lnTo>
                    <a:pt x="4045" y="5"/>
                  </a:lnTo>
                  <a:lnTo>
                    <a:pt x="4054" y="0"/>
                  </a:lnTo>
                  <a:lnTo>
                    <a:pt x="4046" y="7"/>
                  </a:lnTo>
                  <a:lnTo>
                    <a:pt x="4025" y="24"/>
                  </a:lnTo>
                  <a:lnTo>
                    <a:pt x="4010" y="37"/>
                  </a:lnTo>
                  <a:lnTo>
                    <a:pt x="3991" y="52"/>
                  </a:lnTo>
                  <a:lnTo>
                    <a:pt x="3966" y="71"/>
                  </a:lnTo>
                  <a:lnTo>
                    <a:pt x="3940" y="90"/>
                  </a:lnTo>
                  <a:lnTo>
                    <a:pt x="3909" y="110"/>
                  </a:lnTo>
                  <a:lnTo>
                    <a:pt x="3875" y="134"/>
                  </a:lnTo>
                  <a:lnTo>
                    <a:pt x="3837" y="157"/>
                  </a:lnTo>
                  <a:lnTo>
                    <a:pt x="3793" y="182"/>
                  </a:lnTo>
                  <a:lnTo>
                    <a:pt x="3747" y="208"/>
                  </a:lnTo>
                  <a:lnTo>
                    <a:pt x="3697" y="233"/>
                  </a:lnTo>
                  <a:lnTo>
                    <a:pt x="3643" y="261"/>
                  </a:lnTo>
                  <a:lnTo>
                    <a:pt x="3584" y="287"/>
                  </a:lnTo>
                  <a:lnTo>
                    <a:pt x="3521" y="316"/>
                  </a:lnTo>
                  <a:lnTo>
                    <a:pt x="3455" y="342"/>
                  </a:lnTo>
                  <a:lnTo>
                    <a:pt x="3384" y="368"/>
                  </a:lnTo>
                  <a:lnTo>
                    <a:pt x="3308" y="394"/>
                  </a:lnTo>
                  <a:lnTo>
                    <a:pt x="3228" y="419"/>
                  </a:lnTo>
                  <a:lnTo>
                    <a:pt x="3143" y="443"/>
                  </a:lnTo>
                  <a:lnTo>
                    <a:pt x="3055" y="465"/>
                  </a:lnTo>
                  <a:lnTo>
                    <a:pt x="2962" y="486"/>
                  </a:lnTo>
                  <a:lnTo>
                    <a:pt x="2865" y="506"/>
                  </a:lnTo>
                  <a:lnTo>
                    <a:pt x="2761" y="523"/>
                  </a:lnTo>
                  <a:lnTo>
                    <a:pt x="2655" y="539"/>
                  </a:lnTo>
                  <a:lnTo>
                    <a:pt x="2543" y="552"/>
                  </a:lnTo>
                  <a:lnTo>
                    <a:pt x="2427" y="562"/>
                  </a:lnTo>
                  <a:lnTo>
                    <a:pt x="2306" y="570"/>
                  </a:lnTo>
                  <a:lnTo>
                    <a:pt x="2181" y="575"/>
                  </a:lnTo>
                  <a:lnTo>
                    <a:pt x="2050" y="577"/>
                  </a:lnTo>
                  <a:lnTo>
                    <a:pt x="1919" y="575"/>
                  </a:lnTo>
                  <a:lnTo>
                    <a:pt x="1794" y="570"/>
                  </a:lnTo>
                  <a:lnTo>
                    <a:pt x="1672" y="562"/>
                  </a:lnTo>
                  <a:lnTo>
                    <a:pt x="1554" y="552"/>
                  </a:lnTo>
                  <a:lnTo>
                    <a:pt x="1442" y="539"/>
                  </a:lnTo>
                  <a:lnTo>
                    <a:pt x="1333" y="523"/>
                  </a:lnTo>
                  <a:lnTo>
                    <a:pt x="1231" y="506"/>
                  </a:lnTo>
                  <a:lnTo>
                    <a:pt x="1131" y="486"/>
                  </a:lnTo>
                  <a:lnTo>
                    <a:pt x="1037" y="465"/>
                  </a:lnTo>
                  <a:lnTo>
                    <a:pt x="946" y="443"/>
                  </a:lnTo>
                  <a:lnTo>
                    <a:pt x="860" y="419"/>
                  </a:lnTo>
                  <a:lnTo>
                    <a:pt x="779" y="394"/>
                  </a:lnTo>
                  <a:lnTo>
                    <a:pt x="700" y="368"/>
                  </a:lnTo>
                  <a:lnTo>
                    <a:pt x="627" y="342"/>
                  </a:lnTo>
                  <a:lnTo>
                    <a:pt x="558" y="316"/>
                  </a:lnTo>
                  <a:lnTo>
                    <a:pt x="493" y="287"/>
                  </a:lnTo>
                  <a:lnTo>
                    <a:pt x="432" y="261"/>
                  </a:lnTo>
                  <a:lnTo>
                    <a:pt x="376" y="233"/>
                  </a:lnTo>
                  <a:lnTo>
                    <a:pt x="323" y="208"/>
                  </a:lnTo>
                  <a:lnTo>
                    <a:pt x="275" y="182"/>
                  </a:lnTo>
                  <a:lnTo>
                    <a:pt x="230" y="157"/>
                  </a:lnTo>
                  <a:lnTo>
                    <a:pt x="189" y="134"/>
                  </a:lnTo>
                  <a:lnTo>
                    <a:pt x="154" y="110"/>
                  </a:lnTo>
                  <a:lnTo>
                    <a:pt x="120" y="90"/>
                  </a:lnTo>
                  <a:lnTo>
                    <a:pt x="92" y="71"/>
                  </a:lnTo>
                  <a:lnTo>
                    <a:pt x="67" y="52"/>
                  </a:lnTo>
                  <a:lnTo>
                    <a:pt x="46" y="37"/>
                  </a:lnTo>
                  <a:lnTo>
                    <a:pt x="30" y="24"/>
                  </a:lnTo>
                  <a:lnTo>
                    <a:pt x="7" y="7"/>
                  </a:lnTo>
                  <a:lnTo>
                    <a:pt x="0"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69" name="Freeform 9"/>
            <p:cNvSpPr>
              <a:spLocks/>
            </p:cNvSpPr>
            <p:nvPr/>
          </p:nvSpPr>
          <p:spPr bwMode="auto">
            <a:xfrm>
              <a:off x="4891" y="3926"/>
              <a:ext cx="89" cy="18"/>
            </a:xfrm>
            <a:custGeom>
              <a:avLst/>
              <a:gdLst/>
              <a:ahLst/>
              <a:cxnLst>
                <a:cxn ang="0">
                  <a:pos x="1993" y="396"/>
                </a:cxn>
                <a:cxn ang="0">
                  <a:pos x="1870" y="394"/>
                </a:cxn>
                <a:cxn ang="0">
                  <a:pos x="1751" y="390"/>
                </a:cxn>
                <a:cxn ang="0">
                  <a:pos x="1635" y="383"/>
                </a:cxn>
                <a:cxn ang="0">
                  <a:pos x="1469" y="369"/>
                </a:cxn>
                <a:cxn ang="0">
                  <a:pos x="1262" y="348"/>
                </a:cxn>
                <a:cxn ang="0">
                  <a:pos x="1071" y="320"/>
                </a:cxn>
                <a:cxn ang="0">
                  <a:pos x="896" y="288"/>
                </a:cxn>
                <a:cxn ang="0">
                  <a:pos x="736" y="253"/>
                </a:cxn>
                <a:cxn ang="0">
                  <a:pos x="593" y="217"/>
                </a:cxn>
                <a:cxn ang="0">
                  <a:pos x="464" y="179"/>
                </a:cxn>
                <a:cxn ang="0">
                  <a:pos x="352" y="144"/>
                </a:cxn>
                <a:cxn ang="0">
                  <a:pos x="255" y="108"/>
                </a:cxn>
                <a:cxn ang="0">
                  <a:pos x="176" y="78"/>
                </a:cxn>
                <a:cxn ang="0">
                  <a:pos x="85" y="37"/>
                </a:cxn>
                <a:cxn ang="0">
                  <a:pos x="21" y="4"/>
                </a:cxn>
                <a:cxn ang="0">
                  <a:pos x="0" y="27"/>
                </a:cxn>
                <a:cxn ang="0">
                  <a:pos x="33" y="43"/>
                </a:cxn>
                <a:cxn ang="0">
                  <a:pos x="129" y="89"/>
                </a:cxn>
                <a:cxn ang="0">
                  <a:pos x="202" y="119"/>
                </a:cxn>
                <a:cxn ang="0">
                  <a:pos x="293" y="153"/>
                </a:cxn>
                <a:cxn ang="0">
                  <a:pos x="397" y="188"/>
                </a:cxn>
                <a:cxn ang="0">
                  <a:pos x="518" y="226"/>
                </a:cxn>
                <a:cxn ang="0">
                  <a:pos x="655" y="264"/>
                </a:cxn>
                <a:cxn ang="0">
                  <a:pos x="807" y="299"/>
                </a:cxn>
                <a:cxn ang="0">
                  <a:pos x="977" y="333"/>
                </a:cxn>
                <a:cxn ang="0">
                  <a:pos x="1161" y="362"/>
                </a:cxn>
                <a:cxn ang="0">
                  <a:pos x="1362" y="389"/>
                </a:cxn>
                <a:cxn ang="0">
                  <a:pos x="1577" y="408"/>
                </a:cxn>
                <a:cxn ang="0">
                  <a:pos x="1691" y="415"/>
                </a:cxn>
                <a:cxn ang="0">
                  <a:pos x="1809" y="420"/>
                </a:cxn>
                <a:cxn ang="0">
                  <a:pos x="1931" y="423"/>
                </a:cxn>
                <a:cxn ang="0">
                  <a:pos x="2057" y="425"/>
                </a:cxn>
              </a:cxnLst>
              <a:rect l="0" t="0" r="r" b="b"/>
              <a:pathLst>
                <a:path w="2057" h="425">
                  <a:moveTo>
                    <a:pt x="2057" y="397"/>
                  </a:moveTo>
                  <a:lnTo>
                    <a:pt x="1993" y="396"/>
                  </a:lnTo>
                  <a:lnTo>
                    <a:pt x="1931" y="396"/>
                  </a:lnTo>
                  <a:lnTo>
                    <a:pt x="1870" y="394"/>
                  </a:lnTo>
                  <a:lnTo>
                    <a:pt x="1810" y="392"/>
                  </a:lnTo>
                  <a:lnTo>
                    <a:pt x="1751" y="390"/>
                  </a:lnTo>
                  <a:lnTo>
                    <a:pt x="1693" y="386"/>
                  </a:lnTo>
                  <a:lnTo>
                    <a:pt x="1635" y="383"/>
                  </a:lnTo>
                  <a:lnTo>
                    <a:pt x="1580" y="379"/>
                  </a:lnTo>
                  <a:lnTo>
                    <a:pt x="1469" y="369"/>
                  </a:lnTo>
                  <a:lnTo>
                    <a:pt x="1365" y="359"/>
                  </a:lnTo>
                  <a:lnTo>
                    <a:pt x="1262" y="348"/>
                  </a:lnTo>
                  <a:lnTo>
                    <a:pt x="1165" y="335"/>
                  </a:lnTo>
                  <a:lnTo>
                    <a:pt x="1071" y="320"/>
                  </a:lnTo>
                  <a:lnTo>
                    <a:pt x="982" y="304"/>
                  </a:lnTo>
                  <a:lnTo>
                    <a:pt x="896" y="288"/>
                  </a:lnTo>
                  <a:lnTo>
                    <a:pt x="813" y="271"/>
                  </a:lnTo>
                  <a:lnTo>
                    <a:pt x="736" y="253"/>
                  </a:lnTo>
                  <a:lnTo>
                    <a:pt x="662" y="235"/>
                  </a:lnTo>
                  <a:lnTo>
                    <a:pt x="593" y="217"/>
                  </a:lnTo>
                  <a:lnTo>
                    <a:pt x="526" y="199"/>
                  </a:lnTo>
                  <a:lnTo>
                    <a:pt x="464" y="179"/>
                  </a:lnTo>
                  <a:lnTo>
                    <a:pt x="406" y="161"/>
                  </a:lnTo>
                  <a:lnTo>
                    <a:pt x="352" y="144"/>
                  </a:lnTo>
                  <a:lnTo>
                    <a:pt x="302" y="125"/>
                  </a:lnTo>
                  <a:lnTo>
                    <a:pt x="255" y="108"/>
                  </a:lnTo>
                  <a:lnTo>
                    <a:pt x="215" y="92"/>
                  </a:lnTo>
                  <a:lnTo>
                    <a:pt x="176" y="78"/>
                  </a:lnTo>
                  <a:lnTo>
                    <a:pt x="142" y="62"/>
                  </a:lnTo>
                  <a:lnTo>
                    <a:pt x="85" y="37"/>
                  </a:lnTo>
                  <a:lnTo>
                    <a:pt x="45" y="18"/>
                  </a:lnTo>
                  <a:lnTo>
                    <a:pt x="21" y="4"/>
                  </a:lnTo>
                  <a:lnTo>
                    <a:pt x="13" y="0"/>
                  </a:lnTo>
                  <a:lnTo>
                    <a:pt x="0" y="27"/>
                  </a:lnTo>
                  <a:lnTo>
                    <a:pt x="8" y="31"/>
                  </a:lnTo>
                  <a:lnTo>
                    <a:pt x="33" y="43"/>
                  </a:lnTo>
                  <a:lnTo>
                    <a:pt x="73" y="63"/>
                  </a:lnTo>
                  <a:lnTo>
                    <a:pt x="129" y="89"/>
                  </a:lnTo>
                  <a:lnTo>
                    <a:pt x="165" y="103"/>
                  </a:lnTo>
                  <a:lnTo>
                    <a:pt x="202" y="119"/>
                  </a:lnTo>
                  <a:lnTo>
                    <a:pt x="246" y="137"/>
                  </a:lnTo>
                  <a:lnTo>
                    <a:pt x="293" y="153"/>
                  </a:lnTo>
                  <a:lnTo>
                    <a:pt x="343" y="170"/>
                  </a:lnTo>
                  <a:lnTo>
                    <a:pt x="397" y="188"/>
                  </a:lnTo>
                  <a:lnTo>
                    <a:pt x="456" y="208"/>
                  </a:lnTo>
                  <a:lnTo>
                    <a:pt x="518" y="226"/>
                  </a:lnTo>
                  <a:lnTo>
                    <a:pt x="584" y="244"/>
                  </a:lnTo>
                  <a:lnTo>
                    <a:pt x="655" y="264"/>
                  </a:lnTo>
                  <a:lnTo>
                    <a:pt x="729" y="282"/>
                  </a:lnTo>
                  <a:lnTo>
                    <a:pt x="807" y="299"/>
                  </a:lnTo>
                  <a:lnTo>
                    <a:pt x="889" y="316"/>
                  </a:lnTo>
                  <a:lnTo>
                    <a:pt x="977" y="333"/>
                  </a:lnTo>
                  <a:lnTo>
                    <a:pt x="1067" y="348"/>
                  </a:lnTo>
                  <a:lnTo>
                    <a:pt x="1161" y="362"/>
                  </a:lnTo>
                  <a:lnTo>
                    <a:pt x="1259" y="376"/>
                  </a:lnTo>
                  <a:lnTo>
                    <a:pt x="1362" y="389"/>
                  </a:lnTo>
                  <a:lnTo>
                    <a:pt x="1467" y="399"/>
                  </a:lnTo>
                  <a:lnTo>
                    <a:pt x="1577" y="408"/>
                  </a:lnTo>
                  <a:lnTo>
                    <a:pt x="1633" y="412"/>
                  </a:lnTo>
                  <a:lnTo>
                    <a:pt x="1691" y="415"/>
                  </a:lnTo>
                  <a:lnTo>
                    <a:pt x="1750" y="418"/>
                  </a:lnTo>
                  <a:lnTo>
                    <a:pt x="1809" y="420"/>
                  </a:lnTo>
                  <a:lnTo>
                    <a:pt x="1869" y="422"/>
                  </a:lnTo>
                  <a:lnTo>
                    <a:pt x="1931" y="423"/>
                  </a:lnTo>
                  <a:lnTo>
                    <a:pt x="1993" y="424"/>
                  </a:lnTo>
                  <a:lnTo>
                    <a:pt x="2057" y="425"/>
                  </a:lnTo>
                  <a:lnTo>
                    <a:pt x="2057" y="397"/>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0" name="Freeform 10"/>
            <p:cNvSpPr>
              <a:spLocks/>
            </p:cNvSpPr>
            <p:nvPr/>
          </p:nvSpPr>
          <p:spPr bwMode="auto">
            <a:xfrm>
              <a:off x="4980" y="3923"/>
              <a:ext cx="91" cy="21"/>
            </a:xfrm>
            <a:custGeom>
              <a:avLst/>
              <a:gdLst/>
              <a:ahLst/>
              <a:cxnLst>
                <a:cxn ang="0">
                  <a:pos x="1995" y="52"/>
                </a:cxn>
                <a:cxn ang="0">
                  <a:pos x="1966" y="70"/>
                </a:cxn>
                <a:cxn ang="0">
                  <a:pos x="1876" y="114"/>
                </a:cxn>
                <a:cxn ang="0">
                  <a:pos x="1806" y="145"/>
                </a:cxn>
                <a:cxn ang="0">
                  <a:pos x="1723" y="177"/>
                </a:cxn>
                <a:cxn ang="0">
                  <a:pos x="1622" y="213"/>
                </a:cxn>
                <a:cxn ang="0">
                  <a:pos x="1507" y="251"/>
                </a:cxn>
                <a:cxn ang="0">
                  <a:pos x="1375" y="287"/>
                </a:cxn>
                <a:cxn ang="0">
                  <a:pos x="1227" y="323"/>
                </a:cxn>
                <a:cxn ang="0">
                  <a:pos x="1064" y="356"/>
                </a:cxn>
                <a:cxn ang="0">
                  <a:pos x="884" y="387"/>
                </a:cxn>
                <a:cxn ang="0">
                  <a:pos x="687" y="411"/>
                </a:cxn>
                <a:cxn ang="0">
                  <a:pos x="474" y="431"/>
                </a:cxn>
                <a:cxn ang="0">
                  <a:pos x="363" y="438"/>
                </a:cxn>
                <a:cxn ang="0">
                  <a:pos x="245" y="444"/>
                </a:cxn>
                <a:cxn ang="0">
                  <a:pos x="125" y="448"/>
                </a:cxn>
                <a:cxn ang="0">
                  <a:pos x="0" y="449"/>
                </a:cxn>
                <a:cxn ang="0">
                  <a:pos x="63" y="476"/>
                </a:cxn>
                <a:cxn ang="0">
                  <a:pos x="186" y="474"/>
                </a:cxn>
                <a:cxn ang="0">
                  <a:pos x="306" y="470"/>
                </a:cxn>
                <a:cxn ang="0">
                  <a:pos x="420" y="464"/>
                </a:cxn>
                <a:cxn ang="0">
                  <a:pos x="586" y="451"/>
                </a:cxn>
                <a:cxn ang="0">
                  <a:pos x="790" y="428"/>
                </a:cxn>
                <a:cxn ang="0">
                  <a:pos x="980" y="400"/>
                </a:cxn>
                <a:cxn ang="0">
                  <a:pos x="1153" y="368"/>
                </a:cxn>
                <a:cxn ang="0">
                  <a:pos x="1310" y="333"/>
                </a:cxn>
                <a:cxn ang="0">
                  <a:pos x="1450" y="296"/>
                </a:cxn>
                <a:cxn ang="0">
                  <a:pos x="1576" y="260"/>
                </a:cxn>
                <a:cxn ang="0">
                  <a:pos x="1684" y="222"/>
                </a:cxn>
                <a:cxn ang="0">
                  <a:pos x="1777" y="188"/>
                </a:cxn>
                <a:cxn ang="0">
                  <a:pos x="1855" y="155"/>
                </a:cxn>
                <a:cxn ang="0">
                  <a:pos x="1942" y="114"/>
                </a:cxn>
                <a:cxn ang="0">
                  <a:pos x="2004" y="83"/>
                </a:cxn>
                <a:cxn ang="0">
                  <a:pos x="1993" y="54"/>
                </a:cxn>
                <a:cxn ang="0">
                  <a:pos x="2087" y="0"/>
                </a:cxn>
                <a:cxn ang="0">
                  <a:pos x="2014" y="76"/>
                </a:cxn>
              </a:cxnLst>
              <a:rect l="0" t="0" r="r" b="b"/>
              <a:pathLst>
                <a:path w="2087" h="477">
                  <a:moveTo>
                    <a:pt x="2014" y="76"/>
                  </a:moveTo>
                  <a:lnTo>
                    <a:pt x="1995" y="52"/>
                  </a:lnTo>
                  <a:lnTo>
                    <a:pt x="1988" y="56"/>
                  </a:lnTo>
                  <a:lnTo>
                    <a:pt x="1966" y="70"/>
                  </a:lnTo>
                  <a:lnTo>
                    <a:pt x="1929" y="89"/>
                  </a:lnTo>
                  <a:lnTo>
                    <a:pt x="1876" y="114"/>
                  </a:lnTo>
                  <a:lnTo>
                    <a:pt x="1843" y="130"/>
                  </a:lnTo>
                  <a:lnTo>
                    <a:pt x="1806" y="145"/>
                  </a:lnTo>
                  <a:lnTo>
                    <a:pt x="1766" y="160"/>
                  </a:lnTo>
                  <a:lnTo>
                    <a:pt x="1723" y="177"/>
                  </a:lnTo>
                  <a:lnTo>
                    <a:pt x="1674" y="196"/>
                  </a:lnTo>
                  <a:lnTo>
                    <a:pt x="1622" y="213"/>
                  </a:lnTo>
                  <a:lnTo>
                    <a:pt x="1567" y="231"/>
                  </a:lnTo>
                  <a:lnTo>
                    <a:pt x="1507" y="251"/>
                  </a:lnTo>
                  <a:lnTo>
                    <a:pt x="1443" y="269"/>
                  </a:lnTo>
                  <a:lnTo>
                    <a:pt x="1375" y="287"/>
                  </a:lnTo>
                  <a:lnTo>
                    <a:pt x="1302" y="305"/>
                  </a:lnTo>
                  <a:lnTo>
                    <a:pt x="1227" y="323"/>
                  </a:lnTo>
                  <a:lnTo>
                    <a:pt x="1147" y="340"/>
                  </a:lnTo>
                  <a:lnTo>
                    <a:pt x="1064" y="356"/>
                  </a:lnTo>
                  <a:lnTo>
                    <a:pt x="975" y="372"/>
                  </a:lnTo>
                  <a:lnTo>
                    <a:pt x="884" y="387"/>
                  </a:lnTo>
                  <a:lnTo>
                    <a:pt x="787" y="400"/>
                  </a:lnTo>
                  <a:lnTo>
                    <a:pt x="687" y="411"/>
                  </a:lnTo>
                  <a:lnTo>
                    <a:pt x="583" y="421"/>
                  </a:lnTo>
                  <a:lnTo>
                    <a:pt x="474" y="431"/>
                  </a:lnTo>
                  <a:lnTo>
                    <a:pt x="418" y="435"/>
                  </a:lnTo>
                  <a:lnTo>
                    <a:pt x="363" y="438"/>
                  </a:lnTo>
                  <a:lnTo>
                    <a:pt x="304" y="442"/>
                  </a:lnTo>
                  <a:lnTo>
                    <a:pt x="245" y="444"/>
                  </a:lnTo>
                  <a:lnTo>
                    <a:pt x="185" y="446"/>
                  </a:lnTo>
                  <a:lnTo>
                    <a:pt x="125" y="448"/>
                  </a:lnTo>
                  <a:lnTo>
                    <a:pt x="63" y="448"/>
                  </a:lnTo>
                  <a:lnTo>
                    <a:pt x="0" y="449"/>
                  </a:lnTo>
                  <a:lnTo>
                    <a:pt x="0" y="477"/>
                  </a:lnTo>
                  <a:lnTo>
                    <a:pt x="63" y="476"/>
                  </a:lnTo>
                  <a:lnTo>
                    <a:pt x="125" y="475"/>
                  </a:lnTo>
                  <a:lnTo>
                    <a:pt x="186" y="474"/>
                  </a:lnTo>
                  <a:lnTo>
                    <a:pt x="246" y="472"/>
                  </a:lnTo>
                  <a:lnTo>
                    <a:pt x="306" y="470"/>
                  </a:lnTo>
                  <a:lnTo>
                    <a:pt x="364" y="467"/>
                  </a:lnTo>
                  <a:lnTo>
                    <a:pt x="420" y="464"/>
                  </a:lnTo>
                  <a:lnTo>
                    <a:pt x="476" y="460"/>
                  </a:lnTo>
                  <a:lnTo>
                    <a:pt x="586" y="451"/>
                  </a:lnTo>
                  <a:lnTo>
                    <a:pt x="690" y="441"/>
                  </a:lnTo>
                  <a:lnTo>
                    <a:pt x="790" y="428"/>
                  </a:lnTo>
                  <a:lnTo>
                    <a:pt x="888" y="414"/>
                  </a:lnTo>
                  <a:lnTo>
                    <a:pt x="980" y="400"/>
                  </a:lnTo>
                  <a:lnTo>
                    <a:pt x="1069" y="385"/>
                  </a:lnTo>
                  <a:lnTo>
                    <a:pt x="1153" y="368"/>
                  </a:lnTo>
                  <a:lnTo>
                    <a:pt x="1233" y="351"/>
                  </a:lnTo>
                  <a:lnTo>
                    <a:pt x="1310" y="333"/>
                  </a:lnTo>
                  <a:lnTo>
                    <a:pt x="1382" y="316"/>
                  </a:lnTo>
                  <a:lnTo>
                    <a:pt x="1450" y="296"/>
                  </a:lnTo>
                  <a:lnTo>
                    <a:pt x="1515" y="278"/>
                  </a:lnTo>
                  <a:lnTo>
                    <a:pt x="1576" y="260"/>
                  </a:lnTo>
                  <a:lnTo>
                    <a:pt x="1632" y="240"/>
                  </a:lnTo>
                  <a:lnTo>
                    <a:pt x="1684" y="222"/>
                  </a:lnTo>
                  <a:lnTo>
                    <a:pt x="1732" y="205"/>
                  </a:lnTo>
                  <a:lnTo>
                    <a:pt x="1777" y="188"/>
                  </a:lnTo>
                  <a:lnTo>
                    <a:pt x="1818" y="170"/>
                  </a:lnTo>
                  <a:lnTo>
                    <a:pt x="1855" y="155"/>
                  </a:lnTo>
                  <a:lnTo>
                    <a:pt x="1888" y="141"/>
                  </a:lnTo>
                  <a:lnTo>
                    <a:pt x="1942" y="114"/>
                  </a:lnTo>
                  <a:lnTo>
                    <a:pt x="1979" y="95"/>
                  </a:lnTo>
                  <a:lnTo>
                    <a:pt x="2004" y="83"/>
                  </a:lnTo>
                  <a:lnTo>
                    <a:pt x="2012" y="78"/>
                  </a:lnTo>
                  <a:lnTo>
                    <a:pt x="1993" y="54"/>
                  </a:lnTo>
                  <a:lnTo>
                    <a:pt x="2014" y="76"/>
                  </a:lnTo>
                  <a:lnTo>
                    <a:pt x="2087" y="0"/>
                  </a:lnTo>
                  <a:lnTo>
                    <a:pt x="1995" y="52"/>
                  </a:lnTo>
                  <a:lnTo>
                    <a:pt x="2014" y="76"/>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1" name="Freeform 11"/>
            <p:cNvSpPr>
              <a:spLocks/>
            </p:cNvSpPr>
            <p:nvPr/>
          </p:nvSpPr>
          <p:spPr bwMode="auto">
            <a:xfrm>
              <a:off x="4980" y="3926"/>
              <a:ext cx="88" cy="26"/>
            </a:xfrm>
            <a:custGeom>
              <a:avLst/>
              <a:gdLst/>
              <a:ahLst/>
              <a:cxnLst>
                <a:cxn ang="0">
                  <a:pos x="66" y="602"/>
                </a:cxn>
                <a:cxn ang="0">
                  <a:pos x="195" y="599"/>
                </a:cxn>
                <a:cxn ang="0">
                  <a:pos x="318" y="593"/>
                </a:cxn>
                <a:cxn ang="0">
                  <a:pos x="438" y="584"/>
                </a:cxn>
                <a:cxn ang="0">
                  <a:pos x="552" y="571"/>
                </a:cxn>
                <a:cxn ang="0">
                  <a:pos x="661" y="558"/>
                </a:cxn>
                <a:cxn ang="0">
                  <a:pos x="766" y="541"/>
                </a:cxn>
                <a:cxn ang="0">
                  <a:pos x="866" y="523"/>
                </a:cxn>
                <a:cxn ang="0">
                  <a:pos x="962" y="502"/>
                </a:cxn>
                <a:cxn ang="0">
                  <a:pos x="1053" y="480"/>
                </a:cxn>
                <a:cxn ang="0">
                  <a:pos x="1140" y="457"/>
                </a:cxn>
                <a:cxn ang="0">
                  <a:pos x="1222" y="432"/>
                </a:cxn>
                <a:cxn ang="0">
                  <a:pos x="1338" y="394"/>
                </a:cxn>
                <a:cxn ang="0">
                  <a:pos x="1477" y="341"/>
                </a:cxn>
                <a:cxn ang="0">
                  <a:pos x="1599" y="286"/>
                </a:cxn>
                <a:cxn ang="0">
                  <a:pos x="1705" y="232"/>
                </a:cxn>
                <a:cxn ang="0">
                  <a:pos x="1794" y="181"/>
                </a:cxn>
                <a:cxn ang="0">
                  <a:pos x="1867" y="136"/>
                </a:cxn>
                <a:cxn ang="0">
                  <a:pos x="1925" y="94"/>
                </a:cxn>
                <a:cxn ang="0">
                  <a:pos x="1969" y="60"/>
                </a:cxn>
                <a:cxn ang="0">
                  <a:pos x="2007" y="29"/>
                </a:cxn>
                <a:cxn ang="0">
                  <a:pos x="1993" y="0"/>
                </a:cxn>
                <a:cxn ang="0">
                  <a:pos x="1966" y="26"/>
                </a:cxn>
                <a:cxn ang="0">
                  <a:pos x="1931" y="53"/>
                </a:cxn>
                <a:cxn ang="0">
                  <a:pos x="1882" y="90"/>
                </a:cxn>
                <a:cxn ang="0">
                  <a:pos x="1817" y="134"/>
                </a:cxn>
                <a:cxn ang="0">
                  <a:pos x="1736" y="181"/>
                </a:cxn>
                <a:cxn ang="0">
                  <a:pos x="1641" y="233"/>
                </a:cxn>
                <a:cxn ang="0">
                  <a:pos x="1528" y="287"/>
                </a:cxn>
                <a:cxn ang="0">
                  <a:pos x="1400" y="340"/>
                </a:cxn>
                <a:cxn ang="0">
                  <a:pos x="1254" y="393"/>
                </a:cxn>
                <a:cxn ang="0">
                  <a:pos x="1174" y="417"/>
                </a:cxn>
                <a:cxn ang="0">
                  <a:pos x="1089" y="441"/>
                </a:cxn>
                <a:cxn ang="0">
                  <a:pos x="1002" y="463"/>
                </a:cxn>
                <a:cxn ang="0">
                  <a:pos x="909" y="484"/>
                </a:cxn>
                <a:cxn ang="0">
                  <a:pos x="812" y="503"/>
                </a:cxn>
                <a:cxn ang="0">
                  <a:pos x="709" y="521"/>
                </a:cxn>
                <a:cxn ang="0">
                  <a:pos x="603" y="536"/>
                </a:cxn>
                <a:cxn ang="0">
                  <a:pos x="492" y="550"/>
                </a:cxn>
                <a:cxn ang="0">
                  <a:pos x="376" y="560"/>
                </a:cxn>
                <a:cxn ang="0">
                  <a:pos x="255" y="567"/>
                </a:cxn>
                <a:cxn ang="0">
                  <a:pos x="130" y="572"/>
                </a:cxn>
                <a:cxn ang="0">
                  <a:pos x="0" y="573"/>
                </a:cxn>
              </a:cxnLst>
              <a:rect l="0" t="0" r="r" b="b"/>
              <a:pathLst>
                <a:path w="2014" h="603">
                  <a:moveTo>
                    <a:pt x="0" y="603"/>
                  </a:moveTo>
                  <a:lnTo>
                    <a:pt x="66" y="602"/>
                  </a:lnTo>
                  <a:lnTo>
                    <a:pt x="131" y="601"/>
                  </a:lnTo>
                  <a:lnTo>
                    <a:pt x="195" y="599"/>
                  </a:lnTo>
                  <a:lnTo>
                    <a:pt x="257" y="596"/>
                  </a:lnTo>
                  <a:lnTo>
                    <a:pt x="318" y="593"/>
                  </a:lnTo>
                  <a:lnTo>
                    <a:pt x="378" y="589"/>
                  </a:lnTo>
                  <a:lnTo>
                    <a:pt x="438" y="584"/>
                  </a:lnTo>
                  <a:lnTo>
                    <a:pt x="496" y="578"/>
                  </a:lnTo>
                  <a:lnTo>
                    <a:pt x="552" y="571"/>
                  </a:lnTo>
                  <a:lnTo>
                    <a:pt x="606" y="565"/>
                  </a:lnTo>
                  <a:lnTo>
                    <a:pt x="661" y="558"/>
                  </a:lnTo>
                  <a:lnTo>
                    <a:pt x="714" y="550"/>
                  </a:lnTo>
                  <a:lnTo>
                    <a:pt x="766" y="541"/>
                  </a:lnTo>
                  <a:lnTo>
                    <a:pt x="817" y="532"/>
                  </a:lnTo>
                  <a:lnTo>
                    <a:pt x="866" y="523"/>
                  </a:lnTo>
                  <a:lnTo>
                    <a:pt x="914" y="513"/>
                  </a:lnTo>
                  <a:lnTo>
                    <a:pt x="962" y="502"/>
                  </a:lnTo>
                  <a:lnTo>
                    <a:pt x="1008" y="492"/>
                  </a:lnTo>
                  <a:lnTo>
                    <a:pt x="1053" y="480"/>
                  </a:lnTo>
                  <a:lnTo>
                    <a:pt x="1097" y="469"/>
                  </a:lnTo>
                  <a:lnTo>
                    <a:pt x="1140" y="457"/>
                  </a:lnTo>
                  <a:lnTo>
                    <a:pt x="1183" y="444"/>
                  </a:lnTo>
                  <a:lnTo>
                    <a:pt x="1222" y="432"/>
                  </a:lnTo>
                  <a:lnTo>
                    <a:pt x="1263" y="419"/>
                  </a:lnTo>
                  <a:lnTo>
                    <a:pt x="1338" y="394"/>
                  </a:lnTo>
                  <a:lnTo>
                    <a:pt x="1410" y="367"/>
                  </a:lnTo>
                  <a:lnTo>
                    <a:pt x="1477" y="341"/>
                  </a:lnTo>
                  <a:lnTo>
                    <a:pt x="1539" y="313"/>
                  </a:lnTo>
                  <a:lnTo>
                    <a:pt x="1599" y="286"/>
                  </a:lnTo>
                  <a:lnTo>
                    <a:pt x="1654" y="260"/>
                  </a:lnTo>
                  <a:lnTo>
                    <a:pt x="1705" y="232"/>
                  </a:lnTo>
                  <a:lnTo>
                    <a:pt x="1751" y="207"/>
                  </a:lnTo>
                  <a:lnTo>
                    <a:pt x="1794" y="181"/>
                  </a:lnTo>
                  <a:lnTo>
                    <a:pt x="1832" y="158"/>
                  </a:lnTo>
                  <a:lnTo>
                    <a:pt x="1867" y="136"/>
                  </a:lnTo>
                  <a:lnTo>
                    <a:pt x="1898" y="113"/>
                  </a:lnTo>
                  <a:lnTo>
                    <a:pt x="1925" y="94"/>
                  </a:lnTo>
                  <a:lnTo>
                    <a:pt x="1949" y="77"/>
                  </a:lnTo>
                  <a:lnTo>
                    <a:pt x="1969" y="60"/>
                  </a:lnTo>
                  <a:lnTo>
                    <a:pt x="1984" y="47"/>
                  </a:lnTo>
                  <a:lnTo>
                    <a:pt x="2007" y="29"/>
                  </a:lnTo>
                  <a:lnTo>
                    <a:pt x="2014" y="22"/>
                  </a:lnTo>
                  <a:lnTo>
                    <a:pt x="1993" y="0"/>
                  </a:lnTo>
                  <a:lnTo>
                    <a:pt x="1986" y="7"/>
                  </a:lnTo>
                  <a:lnTo>
                    <a:pt x="1966" y="26"/>
                  </a:lnTo>
                  <a:lnTo>
                    <a:pt x="1951" y="38"/>
                  </a:lnTo>
                  <a:lnTo>
                    <a:pt x="1931" y="53"/>
                  </a:lnTo>
                  <a:lnTo>
                    <a:pt x="1908" y="72"/>
                  </a:lnTo>
                  <a:lnTo>
                    <a:pt x="1882" y="90"/>
                  </a:lnTo>
                  <a:lnTo>
                    <a:pt x="1851" y="110"/>
                  </a:lnTo>
                  <a:lnTo>
                    <a:pt x="1817" y="134"/>
                  </a:lnTo>
                  <a:lnTo>
                    <a:pt x="1779" y="157"/>
                  </a:lnTo>
                  <a:lnTo>
                    <a:pt x="1736" y="181"/>
                  </a:lnTo>
                  <a:lnTo>
                    <a:pt x="1691" y="208"/>
                  </a:lnTo>
                  <a:lnTo>
                    <a:pt x="1641" y="233"/>
                  </a:lnTo>
                  <a:lnTo>
                    <a:pt x="1587" y="261"/>
                  </a:lnTo>
                  <a:lnTo>
                    <a:pt x="1528" y="287"/>
                  </a:lnTo>
                  <a:lnTo>
                    <a:pt x="1466" y="314"/>
                  </a:lnTo>
                  <a:lnTo>
                    <a:pt x="1400" y="340"/>
                  </a:lnTo>
                  <a:lnTo>
                    <a:pt x="1329" y="366"/>
                  </a:lnTo>
                  <a:lnTo>
                    <a:pt x="1254" y="393"/>
                  </a:lnTo>
                  <a:lnTo>
                    <a:pt x="1214" y="405"/>
                  </a:lnTo>
                  <a:lnTo>
                    <a:pt x="1174" y="417"/>
                  </a:lnTo>
                  <a:lnTo>
                    <a:pt x="1133" y="428"/>
                  </a:lnTo>
                  <a:lnTo>
                    <a:pt x="1089" y="441"/>
                  </a:lnTo>
                  <a:lnTo>
                    <a:pt x="1046" y="453"/>
                  </a:lnTo>
                  <a:lnTo>
                    <a:pt x="1002" y="463"/>
                  </a:lnTo>
                  <a:lnTo>
                    <a:pt x="956" y="474"/>
                  </a:lnTo>
                  <a:lnTo>
                    <a:pt x="909" y="484"/>
                  </a:lnTo>
                  <a:lnTo>
                    <a:pt x="860" y="494"/>
                  </a:lnTo>
                  <a:lnTo>
                    <a:pt x="812" y="503"/>
                  </a:lnTo>
                  <a:lnTo>
                    <a:pt x="761" y="513"/>
                  </a:lnTo>
                  <a:lnTo>
                    <a:pt x="709" y="521"/>
                  </a:lnTo>
                  <a:lnTo>
                    <a:pt x="657" y="529"/>
                  </a:lnTo>
                  <a:lnTo>
                    <a:pt x="603" y="536"/>
                  </a:lnTo>
                  <a:lnTo>
                    <a:pt x="547" y="543"/>
                  </a:lnTo>
                  <a:lnTo>
                    <a:pt x="492" y="550"/>
                  </a:lnTo>
                  <a:lnTo>
                    <a:pt x="435" y="555"/>
                  </a:lnTo>
                  <a:lnTo>
                    <a:pt x="376" y="560"/>
                  </a:lnTo>
                  <a:lnTo>
                    <a:pt x="316" y="564"/>
                  </a:lnTo>
                  <a:lnTo>
                    <a:pt x="255" y="567"/>
                  </a:lnTo>
                  <a:lnTo>
                    <a:pt x="194" y="570"/>
                  </a:lnTo>
                  <a:lnTo>
                    <a:pt x="130" y="572"/>
                  </a:lnTo>
                  <a:lnTo>
                    <a:pt x="66" y="573"/>
                  </a:lnTo>
                  <a:lnTo>
                    <a:pt x="0" y="573"/>
                  </a:lnTo>
                  <a:lnTo>
                    <a:pt x="0" y="603"/>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2" name="Freeform 12"/>
            <p:cNvSpPr>
              <a:spLocks/>
            </p:cNvSpPr>
            <p:nvPr/>
          </p:nvSpPr>
          <p:spPr bwMode="auto">
            <a:xfrm>
              <a:off x="4887" y="3923"/>
              <a:ext cx="93" cy="29"/>
            </a:xfrm>
            <a:custGeom>
              <a:avLst/>
              <a:gdLst/>
              <a:ahLst/>
              <a:cxnLst>
                <a:cxn ang="0">
                  <a:pos x="87" y="83"/>
                </a:cxn>
                <a:cxn ang="0">
                  <a:pos x="118" y="107"/>
                </a:cxn>
                <a:cxn ang="0">
                  <a:pos x="156" y="137"/>
                </a:cxn>
                <a:cxn ang="0">
                  <a:pos x="209" y="173"/>
                </a:cxn>
                <a:cxn ang="0">
                  <a:pos x="279" y="218"/>
                </a:cxn>
                <a:cxn ang="0">
                  <a:pos x="364" y="267"/>
                </a:cxn>
                <a:cxn ang="0">
                  <a:pos x="467" y="320"/>
                </a:cxn>
                <a:cxn ang="0">
                  <a:pos x="584" y="373"/>
                </a:cxn>
                <a:cxn ang="0">
                  <a:pos x="719" y="427"/>
                </a:cxn>
                <a:cxn ang="0">
                  <a:pos x="871" y="479"/>
                </a:cxn>
                <a:cxn ang="0">
                  <a:pos x="953" y="504"/>
                </a:cxn>
                <a:cxn ang="0">
                  <a:pos x="1039" y="529"/>
                </a:cxn>
                <a:cxn ang="0">
                  <a:pos x="1130" y="552"/>
                </a:cxn>
                <a:cxn ang="0">
                  <a:pos x="1226" y="573"/>
                </a:cxn>
                <a:cxn ang="0">
                  <a:pos x="1325" y="592"/>
                </a:cxn>
                <a:cxn ang="0">
                  <a:pos x="1428" y="610"/>
                </a:cxn>
                <a:cxn ang="0">
                  <a:pos x="1537" y="625"/>
                </a:cxn>
                <a:cxn ang="0">
                  <a:pos x="1650" y="638"/>
                </a:cxn>
                <a:cxn ang="0">
                  <a:pos x="1768" y="649"/>
                </a:cxn>
                <a:cxn ang="0">
                  <a:pos x="1890" y="656"/>
                </a:cxn>
                <a:cxn ang="0">
                  <a:pos x="2016" y="661"/>
                </a:cxn>
                <a:cxn ang="0">
                  <a:pos x="2147" y="663"/>
                </a:cxn>
                <a:cxn ang="0">
                  <a:pos x="2081" y="633"/>
                </a:cxn>
                <a:cxn ang="0">
                  <a:pos x="1953" y="630"/>
                </a:cxn>
                <a:cxn ang="0">
                  <a:pos x="1830" y="624"/>
                </a:cxn>
                <a:cxn ang="0">
                  <a:pos x="1711" y="615"/>
                </a:cxn>
                <a:cxn ang="0">
                  <a:pos x="1597" y="603"/>
                </a:cxn>
                <a:cxn ang="0">
                  <a:pos x="1486" y="589"/>
                </a:cxn>
                <a:cxn ang="0">
                  <a:pos x="1382" y="573"/>
                </a:cxn>
                <a:cxn ang="0">
                  <a:pos x="1280" y="554"/>
                </a:cxn>
                <a:cxn ang="0">
                  <a:pos x="1183" y="534"/>
                </a:cxn>
                <a:cxn ang="0">
                  <a:pos x="1091" y="513"/>
                </a:cxn>
                <a:cxn ang="0">
                  <a:pos x="1004" y="488"/>
                </a:cxn>
                <a:cxn ang="0">
                  <a:pos x="920" y="465"/>
                </a:cxn>
                <a:cxn ang="0">
                  <a:pos x="802" y="426"/>
                </a:cxn>
                <a:cxn ang="0">
                  <a:pos x="660" y="374"/>
                </a:cxn>
                <a:cxn ang="0">
                  <a:pos x="536" y="321"/>
                </a:cxn>
                <a:cxn ang="0">
                  <a:pos x="426" y="267"/>
                </a:cxn>
                <a:cxn ang="0">
                  <a:pos x="334" y="217"/>
                </a:cxn>
                <a:cxn ang="0">
                  <a:pos x="258" y="170"/>
                </a:cxn>
                <a:cxn ang="0">
                  <a:pos x="197" y="131"/>
                </a:cxn>
                <a:cxn ang="0">
                  <a:pos x="151" y="98"/>
                </a:cxn>
                <a:cxn ang="0">
                  <a:pos x="114" y="67"/>
                </a:cxn>
                <a:cxn ang="0">
                  <a:pos x="90" y="85"/>
                </a:cxn>
                <a:cxn ang="0">
                  <a:pos x="0" y="0"/>
                </a:cxn>
                <a:cxn ang="0">
                  <a:pos x="103" y="58"/>
                </a:cxn>
              </a:cxnLst>
              <a:rect l="0" t="0" r="r" b="b"/>
              <a:pathLst>
                <a:path w="2147" h="663">
                  <a:moveTo>
                    <a:pt x="103" y="58"/>
                  </a:moveTo>
                  <a:lnTo>
                    <a:pt x="87" y="83"/>
                  </a:lnTo>
                  <a:lnTo>
                    <a:pt x="95" y="89"/>
                  </a:lnTo>
                  <a:lnTo>
                    <a:pt x="118" y="107"/>
                  </a:lnTo>
                  <a:lnTo>
                    <a:pt x="135" y="120"/>
                  </a:lnTo>
                  <a:lnTo>
                    <a:pt x="156" y="137"/>
                  </a:lnTo>
                  <a:lnTo>
                    <a:pt x="181" y="154"/>
                  </a:lnTo>
                  <a:lnTo>
                    <a:pt x="209" y="173"/>
                  </a:lnTo>
                  <a:lnTo>
                    <a:pt x="243" y="196"/>
                  </a:lnTo>
                  <a:lnTo>
                    <a:pt x="279" y="218"/>
                  </a:lnTo>
                  <a:lnTo>
                    <a:pt x="320" y="241"/>
                  </a:lnTo>
                  <a:lnTo>
                    <a:pt x="364" y="267"/>
                  </a:lnTo>
                  <a:lnTo>
                    <a:pt x="413" y="292"/>
                  </a:lnTo>
                  <a:lnTo>
                    <a:pt x="467" y="320"/>
                  </a:lnTo>
                  <a:lnTo>
                    <a:pt x="523" y="346"/>
                  </a:lnTo>
                  <a:lnTo>
                    <a:pt x="584" y="373"/>
                  </a:lnTo>
                  <a:lnTo>
                    <a:pt x="650" y="401"/>
                  </a:lnTo>
                  <a:lnTo>
                    <a:pt x="719" y="427"/>
                  </a:lnTo>
                  <a:lnTo>
                    <a:pt x="793" y="454"/>
                  </a:lnTo>
                  <a:lnTo>
                    <a:pt x="871" y="479"/>
                  </a:lnTo>
                  <a:lnTo>
                    <a:pt x="912" y="492"/>
                  </a:lnTo>
                  <a:lnTo>
                    <a:pt x="953" y="504"/>
                  </a:lnTo>
                  <a:lnTo>
                    <a:pt x="997" y="517"/>
                  </a:lnTo>
                  <a:lnTo>
                    <a:pt x="1039" y="529"/>
                  </a:lnTo>
                  <a:lnTo>
                    <a:pt x="1085" y="540"/>
                  </a:lnTo>
                  <a:lnTo>
                    <a:pt x="1130" y="552"/>
                  </a:lnTo>
                  <a:lnTo>
                    <a:pt x="1177" y="562"/>
                  </a:lnTo>
                  <a:lnTo>
                    <a:pt x="1226" y="573"/>
                  </a:lnTo>
                  <a:lnTo>
                    <a:pt x="1274" y="583"/>
                  </a:lnTo>
                  <a:lnTo>
                    <a:pt x="1325" y="592"/>
                  </a:lnTo>
                  <a:lnTo>
                    <a:pt x="1377" y="601"/>
                  </a:lnTo>
                  <a:lnTo>
                    <a:pt x="1428" y="610"/>
                  </a:lnTo>
                  <a:lnTo>
                    <a:pt x="1482" y="618"/>
                  </a:lnTo>
                  <a:lnTo>
                    <a:pt x="1537" y="625"/>
                  </a:lnTo>
                  <a:lnTo>
                    <a:pt x="1594" y="631"/>
                  </a:lnTo>
                  <a:lnTo>
                    <a:pt x="1650" y="638"/>
                  </a:lnTo>
                  <a:lnTo>
                    <a:pt x="1708" y="644"/>
                  </a:lnTo>
                  <a:lnTo>
                    <a:pt x="1768" y="649"/>
                  </a:lnTo>
                  <a:lnTo>
                    <a:pt x="1828" y="653"/>
                  </a:lnTo>
                  <a:lnTo>
                    <a:pt x="1890" y="656"/>
                  </a:lnTo>
                  <a:lnTo>
                    <a:pt x="1952" y="659"/>
                  </a:lnTo>
                  <a:lnTo>
                    <a:pt x="2016" y="661"/>
                  </a:lnTo>
                  <a:lnTo>
                    <a:pt x="2081" y="662"/>
                  </a:lnTo>
                  <a:lnTo>
                    <a:pt x="2147" y="663"/>
                  </a:lnTo>
                  <a:lnTo>
                    <a:pt x="2147" y="633"/>
                  </a:lnTo>
                  <a:lnTo>
                    <a:pt x="2081" y="633"/>
                  </a:lnTo>
                  <a:lnTo>
                    <a:pt x="2016" y="632"/>
                  </a:lnTo>
                  <a:lnTo>
                    <a:pt x="1953" y="630"/>
                  </a:lnTo>
                  <a:lnTo>
                    <a:pt x="1891" y="627"/>
                  </a:lnTo>
                  <a:lnTo>
                    <a:pt x="1830" y="624"/>
                  </a:lnTo>
                  <a:lnTo>
                    <a:pt x="1770" y="620"/>
                  </a:lnTo>
                  <a:lnTo>
                    <a:pt x="1711" y="615"/>
                  </a:lnTo>
                  <a:lnTo>
                    <a:pt x="1653" y="610"/>
                  </a:lnTo>
                  <a:lnTo>
                    <a:pt x="1597" y="603"/>
                  </a:lnTo>
                  <a:lnTo>
                    <a:pt x="1541" y="596"/>
                  </a:lnTo>
                  <a:lnTo>
                    <a:pt x="1486" y="589"/>
                  </a:lnTo>
                  <a:lnTo>
                    <a:pt x="1432" y="581"/>
                  </a:lnTo>
                  <a:lnTo>
                    <a:pt x="1382" y="573"/>
                  </a:lnTo>
                  <a:lnTo>
                    <a:pt x="1330" y="563"/>
                  </a:lnTo>
                  <a:lnTo>
                    <a:pt x="1280" y="554"/>
                  </a:lnTo>
                  <a:lnTo>
                    <a:pt x="1231" y="544"/>
                  </a:lnTo>
                  <a:lnTo>
                    <a:pt x="1183" y="534"/>
                  </a:lnTo>
                  <a:lnTo>
                    <a:pt x="1138" y="523"/>
                  </a:lnTo>
                  <a:lnTo>
                    <a:pt x="1091" y="513"/>
                  </a:lnTo>
                  <a:lnTo>
                    <a:pt x="1046" y="501"/>
                  </a:lnTo>
                  <a:lnTo>
                    <a:pt x="1004" y="488"/>
                  </a:lnTo>
                  <a:lnTo>
                    <a:pt x="961" y="477"/>
                  </a:lnTo>
                  <a:lnTo>
                    <a:pt x="920" y="465"/>
                  </a:lnTo>
                  <a:lnTo>
                    <a:pt x="880" y="453"/>
                  </a:lnTo>
                  <a:lnTo>
                    <a:pt x="802" y="426"/>
                  </a:lnTo>
                  <a:lnTo>
                    <a:pt x="729" y="400"/>
                  </a:lnTo>
                  <a:lnTo>
                    <a:pt x="660" y="374"/>
                  </a:lnTo>
                  <a:lnTo>
                    <a:pt x="595" y="347"/>
                  </a:lnTo>
                  <a:lnTo>
                    <a:pt x="536" y="321"/>
                  </a:lnTo>
                  <a:lnTo>
                    <a:pt x="479" y="293"/>
                  </a:lnTo>
                  <a:lnTo>
                    <a:pt x="426" y="267"/>
                  </a:lnTo>
                  <a:lnTo>
                    <a:pt x="378" y="241"/>
                  </a:lnTo>
                  <a:lnTo>
                    <a:pt x="334" y="217"/>
                  </a:lnTo>
                  <a:lnTo>
                    <a:pt x="293" y="194"/>
                  </a:lnTo>
                  <a:lnTo>
                    <a:pt x="258" y="170"/>
                  </a:lnTo>
                  <a:lnTo>
                    <a:pt x="225" y="150"/>
                  </a:lnTo>
                  <a:lnTo>
                    <a:pt x="197" y="131"/>
                  </a:lnTo>
                  <a:lnTo>
                    <a:pt x="172" y="113"/>
                  </a:lnTo>
                  <a:lnTo>
                    <a:pt x="151" y="98"/>
                  </a:lnTo>
                  <a:lnTo>
                    <a:pt x="135" y="85"/>
                  </a:lnTo>
                  <a:lnTo>
                    <a:pt x="114" y="67"/>
                  </a:lnTo>
                  <a:lnTo>
                    <a:pt x="106" y="60"/>
                  </a:lnTo>
                  <a:lnTo>
                    <a:pt x="90" y="85"/>
                  </a:lnTo>
                  <a:lnTo>
                    <a:pt x="103" y="58"/>
                  </a:lnTo>
                  <a:lnTo>
                    <a:pt x="0" y="0"/>
                  </a:lnTo>
                  <a:lnTo>
                    <a:pt x="87" y="83"/>
                  </a:lnTo>
                  <a:lnTo>
                    <a:pt x="103" y="58"/>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3" name="Freeform 13"/>
            <p:cNvSpPr>
              <a:spLocks/>
            </p:cNvSpPr>
            <p:nvPr/>
          </p:nvSpPr>
          <p:spPr bwMode="auto">
            <a:xfrm>
              <a:off x="4915" y="3907"/>
              <a:ext cx="128" cy="16"/>
            </a:xfrm>
            <a:custGeom>
              <a:avLst/>
              <a:gdLst/>
              <a:ahLst/>
              <a:cxnLst>
                <a:cxn ang="0">
                  <a:pos x="26" y="10"/>
                </a:cxn>
                <a:cxn ang="0">
                  <a:pos x="154" y="59"/>
                </a:cxn>
                <a:cxn ang="0">
                  <a:pos x="258" y="93"/>
                </a:cxn>
                <a:cxn ang="0">
                  <a:pos x="342" y="116"/>
                </a:cxn>
                <a:cxn ang="0">
                  <a:pos x="437" y="141"/>
                </a:cxn>
                <a:cxn ang="0">
                  <a:pos x="543" y="165"/>
                </a:cxn>
                <a:cxn ang="0">
                  <a:pos x="661" y="188"/>
                </a:cxn>
                <a:cxn ang="0">
                  <a:pos x="789" y="209"/>
                </a:cxn>
                <a:cxn ang="0">
                  <a:pos x="927" y="227"/>
                </a:cxn>
                <a:cxn ang="0">
                  <a:pos x="1075" y="241"/>
                </a:cxn>
                <a:cxn ang="0">
                  <a:pos x="1235" y="252"/>
                </a:cxn>
                <a:cxn ang="0">
                  <a:pos x="1403" y="258"/>
                </a:cxn>
                <a:cxn ang="0">
                  <a:pos x="1579" y="258"/>
                </a:cxn>
                <a:cxn ang="0">
                  <a:pos x="1747" y="252"/>
                </a:cxn>
                <a:cxn ang="0">
                  <a:pos x="1903" y="241"/>
                </a:cxn>
                <a:cxn ang="0">
                  <a:pos x="2050" y="227"/>
                </a:cxn>
                <a:cxn ang="0">
                  <a:pos x="2185" y="209"/>
                </a:cxn>
                <a:cxn ang="0">
                  <a:pos x="2310" y="188"/>
                </a:cxn>
                <a:cxn ang="0">
                  <a:pos x="2423" y="165"/>
                </a:cxn>
                <a:cxn ang="0">
                  <a:pos x="2526" y="141"/>
                </a:cxn>
                <a:cxn ang="0">
                  <a:pos x="2617" y="116"/>
                </a:cxn>
                <a:cxn ang="0">
                  <a:pos x="2697" y="93"/>
                </a:cxn>
                <a:cxn ang="0">
                  <a:pos x="2797" y="59"/>
                </a:cxn>
                <a:cxn ang="0">
                  <a:pos x="2918" y="10"/>
                </a:cxn>
                <a:cxn ang="0">
                  <a:pos x="2936" y="4"/>
                </a:cxn>
                <a:cxn ang="0">
                  <a:pos x="2893" y="35"/>
                </a:cxn>
                <a:cxn ang="0">
                  <a:pos x="2831" y="73"/>
                </a:cxn>
                <a:cxn ang="0">
                  <a:pos x="2776" y="104"/>
                </a:cxn>
                <a:cxn ang="0">
                  <a:pos x="2709" y="138"/>
                </a:cxn>
                <a:cxn ang="0">
                  <a:pos x="2632" y="173"/>
                </a:cxn>
                <a:cxn ang="0">
                  <a:pos x="2543" y="210"/>
                </a:cxn>
                <a:cxn ang="0">
                  <a:pos x="2442" y="244"/>
                </a:cxn>
                <a:cxn ang="0">
                  <a:pos x="2328" y="279"/>
                </a:cxn>
                <a:cxn ang="0">
                  <a:pos x="2203" y="309"/>
                </a:cxn>
                <a:cxn ang="0">
                  <a:pos x="2067" y="337"/>
                </a:cxn>
                <a:cxn ang="0">
                  <a:pos x="1918" y="358"/>
                </a:cxn>
                <a:cxn ang="0">
                  <a:pos x="1757" y="374"/>
                </a:cxn>
                <a:cxn ang="0">
                  <a:pos x="1582" y="383"/>
                </a:cxn>
                <a:cxn ang="0">
                  <a:pos x="1399" y="383"/>
                </a:cxn>
                <a:cxn ang="0">
                  <a:pos x="1225" y="374"/>
                </a:cxn>
                <a:cxn ang="0">
                  <a:pos x="1061" y="358"/>
                </a:cxn>
                <a:cxn ang="0">
                  <a:pos x="910" y="337"/>
                </a:cxn>
                <a:cxn ang="0">
                  <a:pos x="769" y="309"/>
                </a:cxn>
                <a:cxn ang="0">
                  <a:pos x="642" y="279"/>
                </a:cxn>
                <a:cxn ang="0">
                  <a:pos x="524" y="244"/>
                </a:cxn>
                <a:cxn ang="0">
                  <a:pos x="421" y="210"/>
                </a:cxn>
                <a:cxn ang="0">
                  <a:pos x="327" y="173"/>
                </a:cxn>
                <a:cxn ang="0">
                  <a:pos x="245" y="138"/>
                </a:cxn>
                <a:cxn ang="0">
                  <a:pos x="176" y="104"/>
                </a:cxn>
                <a:cxn ang="0">
                  <a:pos x="118" y="73"/>
                </a:cxn>
                <a:cxn ang="0">
                  <a:pos x="52" y="35"/>
                </a:cxn>
                <a:cxn ang="0">
                  <a:pos x="5" y="4"/>
                </a:cxn>
              </a:cxnLst>
              <a:rect l="0" t="0" r="r" b="b"/>
              <a:pathLst>
                <a:path w="2941" h="384">
                  <a:moveTo>
                    <a:pt x="0" y="0"/>
                  </a:moveTo>
                  <a:lnTo>
                    <a:pt x="26" y="10"/>
                  </a:lnTo>
                  <a:lnTo>
                    <a:pt x="100" y="40"/>
                  </a:lnTo>
                  <a:lnTo>
                    <a:pt x="154" y="59"/>
                  </a:lnTo>
                  <a:lnTo>
                    <a:pt x="221" y="81"/>
                  </a:lnTo>
                  <a:lnTo>
                    <a:pt x="258" y="93"/>
                  </a:lnTo>
                  <a:lnTo>
                    <a:pt x="298" y="105"/>
                  </a:lnTo>
                  <a:lnTo>
                    <a:pt x="342" y="116"/>
                  </a:lnTo>
                  <a:lnTo>
                    <a:pt x="387" y="129"/>
                  </a:lnTo>
                  <a:lnTo>
                    <a:pt x="437" y="141"/>
                  </a:lnTo>
                  <a:lnTo>
                    <a:pt x="489" y="153"/>
                  </a:lnTo>
                  <a:lnTo>
                    <a:pt x="543" y="165"/>
                  </a:lnTo>
                  <a:lnTo>
                    <a:pt x="600" y="176"/>
                  </a:lnTo>
                  <a:lnTo>
                    <a:pt x="661" y="188"/>
                  </a:lnTo>
                  <a:lnTo>
                    <a:pt x="723" y="198"/>
                  </a:lnTo>
                  <a:lnTo>
                    <a:pt x="789" y="209"/>
                  </a:lnTo>
                  <a:lnTo>
                    <a:pt x="857" y="218"/>
                  </a:lnTo>
                  <a:lnTo>
                    <a:pt x="927" y="227"/>
                  </a:lnTo>
                  <a:lnTo>
                    <a:pt x="999" y="234"/>
                  </a:lnTo>
                  <a:lnTo>
                    <a:pt x="1075" y="241"/>
                  </a:lnTo>
                  <a:lnTo>
                    <a:pt x="1154" y="247"/>
                  </a:lnTo>
                  <a:lnTo>
                    <a:pt x="1235" y="252"/>
                  </a:lnTo>
                  <a:lnTo>
                    <a:pt x="1318" y="256"/>
                  </a:lnTo>
                  <a:lnTo>
                    <a:pt x="1403" y="258"/>
                  </a:lnTo>
                  <a:lnTo>
                    <a:pt x="1492" y="258"/>
                  </a:lnTo>
                  <a:lnTo>
                    <a:pt x="1579" y="258"/>
                  </a:lnTo>
                  <a:lnTo>
                    <a:pt x="1664" y="256"/>
                  </a:lnTo>
                  <a:lnTo>
                    <a:pt x="1747" y="252"/>
                  </a:lnTo>
                  <a:lnTo>
                    <a:pt x="1826" y="247"/>
                  </a:lnTo>
                  <a:lnTo>
                    <a:pt x="1903" y="241"/>
                  </a:lnTo>
                  <a:lnTo>
                    <a:pt x="1978" y="234"/>
                  </a:lnTo>
                  <a:lnTo>
                    <a:pt x="2050" y="227"/>
                  </a:lnTo>
                  <a:lnTo>
                    <a:pt x="2119" y="218"/>
                  </a:lnTo>
                  <a:lnTo>
                    <a:pt x="2185" y="209"/>
                  </a:lnTo>
                  <a:lnTo>
                    <a:pt x="2249" y="198"/>
                  </a:lnTo>
                  <a:lnTo>
                    <a:pt x="2310" y="188"/>
                  </a:lnTo>
                  <a:lnTo>
                    <a:pt x="2368" y="176"/>
                  </a:lnTo>
                  <a:lnTo>
                    <a:pt x="2423" y="165"/>
                  </a:lnTo>
                  <a:lnTo>
                    <a:pt x="2475" y="153"/>
                  </a:lnTo>
                  <a:lnTo>
                    <a:pt x="2526" y="141"/>
                  </a:lnTo>
                  <a:lnTo>
                    <a:pt x="2572" y="129"/>
                  </a:lnTo>
                  <a:lnTo>
                    <a:pt x="2617" y="116"/>
                  </a:lnTo>
                  <a:lnTo>
                    <a:pt x="2658" y="105"/>
                  </a:lnTo>
                  <a:lnTo>
                    <a:pt x="2697" y="93"/>
                  </a:lnTo>
                  <a:lnTo>
                    <a:pt x="2733" y="81"/>
                  </a:lnTo>
                  <a:lnTo>
                    <a:pt x="2797" y="59"/>
                  </a:lnTo>
                  <a:lnTo>
                    <a:pt x="2848" y="40"/>
                  </a:lnTo>
                  <a:lnTo>
                    <a:pt x="2918" y="10"/>
                  </a:lnTo>
                  <a:lnTo>
                    <a:pt x="2941" y="0"/>
                  </a:lnTo>
                  <a:lnTo>
                    <a:pt x="2936" y="4"/>
                  </a:lnTo>
                  <a:lnTo>
                    <a:pt x="2920" y="16"/>
                  </a:lnTo>
                  <a:lnTo>
                    <a:pt x="2893" y="35"/>
                  </a:lnTo>
                  <a:lnTo>
                    <a:pt x="2854" y="59"/>
                  </a:lnTo>
                  <a:lnTo>
                    <a:pt x="2831" y="73"/>
                  </a:lnTo>
                  <a:lnTo>
                    <a:pt x="2805" y="89"/>
                  </a:lnTo>
                  <a:lnTo>
                    <a:pt x="2776" y="104"/>
                  </a:lnTo>
                  <a:lnTo>
                    <a:pt x="2745" y="120"/>
                  </a:lnTo>
                  <a:lnTo>
                    <a:pt x="2709" y="138"/>
                  </a:lnTo>
                  <a:lnTo>
                    <a:pt x="2673" y="156"/>
                  </a:lnTo>
                  <a:lnTo>
                    <a:pt x="2632" y="173"/>
                  </a:lnTo>
                  <a:lnTo>
                    <a:pt x="2589" y="192"/>
                  </a:lnTo>
                  <a:lnTo>
                    <a:pt x="2543" y="210"/>
                  </a:lnTo>
                  <a:lnTo>
                    <a:pt x="2493" y="227"/>
                  </a:lnTo>
                  <a:lnTo>
                    <a:pt x="2442" y="244"/>
                  </a:lnTo>
                  <a:lnTo>
                    <a:pt x="2386" y="262"/>
                  </a:lnTo>
                  <a:lnTo>
                    <a:pt x="2328" y="279"/>
                  </a:lnTo>
                  <a:lnTo>
                    <a:pt x="2267" y="294"/>
                  </a:lnTo>
                  <a:lnTo>
                    <a:pt x="2203" y="309"/>
                  </a:lnTo>
                  <a:lnTo>
                    <a:pt x="2137" y="324"/>
                  </a:lnTo>
                  <a:lnTo>
                    <a:pt x="2067" y="337"/>
                  </a:lnTo>
                  <a:lnTo>
                    <a:pt x="1994" y="348"/>
                  </a:lnTo>
                  <a:lnTo>
                    <a:pt x="1918" y="358"/>
                  </a:lnTo>
                  <a:lnTo>
                    <a:pt x="1839" y="367"/>
                  </a:lnTo>
                  <a:lnTo>
                    <a:pt x="1757" y="374"/>
                  </a:lnTo>
                  <a:lnTo>
                    <a:pt x="1671" y="380"/>
                  </a:lnTo>
                  <a:lnTo>
                    <a:pt x="1582" y="383"/>
                  </a:lnTo>
                  <a:lnTo>
                    <a:pt x="1492" y="384"/>
                  </a:lnTo>
                  <a:lnTo>
                    <a:pt x="1399" y="383"/>
                  </a:lnTo>
                  <a:lnTo>
                    <a:pt x="1311" y="380"/>
                  </a:lnTo>
                  <a:lnTo>
                    <a:pt x="1225" y="374"/>
                  </a:lnTo>
                  <a:lnTo>
                    <a:pt x="1141" y="367"/>
                  </a:lnTo>
                  <a:lnTo>
                    <a:pt x="1061" y="358"/>
                  </a:lnTo>
                  <a:lnTo>
                    <a:pt x="984" y="348"/>
                  </a:lnTo>
                  <a:lnTo>
                    <a:pt x="910" y="337"/>
                  </a:lnTo>
                  <a:lnTo>
                    <a:pt x="838" y="324"/>
                  </a:lnTo>
                  <a:lnTo>
                    <a:pt x="769" y="309"/>
                  </a:lnTo>
                  <a:lnTo>
                    <a:pt x="704" y="294"/>
                  </a:lnTo>
                  <a:lnTo>
                    <a:pt x="642" y="279"/>
                  </a:lnTo>
                  <a:lnTo>
                    <a:pt x="582" y="262"/>
                  </a:lnTo>
                  <a:lnTo>
                    <a:pt x="524" y="244"/>
                  </a:lnTo>
                  <a:lnTo>
                    <a:pt x="471" y="227"/>
                  </a:lnTo>
                  <a:lnTo>
                    <a:pt x="421" y="210"/>
                  </a:lnTo>
                  <a:lnTo>
                    <a:pt x="372" y="192"/>
                  </a:lnTo>
                  <a:lnTo>
                    <a:pt x="327" y="173"/>
                  </a:lnTo>
                  <a:lnTo>
                    <a:pt x="285" y="156"/>
                  </a:lnTo>
                  <a:lnTo>
                    <a:pt x="245" y="138"/>
                  </a:lnTo>
                  <a:lnTo>
                    <a:pt x="209" y="120"/>
                  </a:lnTo>
                  <a:lnTo>
                    <a:pt x="176" y="104"/>
                  </a:lnTo>
                  <a:lnTo>
                    <a:pt x="145" y="89"/>
                  </a:lnTo>
                  <a:lnTo>
                    <a:pt x="118" y="73"/>
                  </a:lnTo>
                  <a:lnTo>
                    <a:pt x="93" y="59"/>
                  </a:lnTo>
                  <a:lnTo>
                    <a:pt x="52" y="35"/>
                  </a:lnTo>
                  <a:lnTo>
                    <a:pt x="24" y="16"/>
                  </a:lnTo>
                  <a:lnTo>
                    <a:pt x="5" y="4"/>
                  </a:lnTo>
                  <a:lnTo>
                    <a:pt x="0"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4" name="Freeform 14"/>
            <p:cNvSpPr>
              <a:spLocks/>
            </p:cNvSpPr>
            <p:nvPr/>
          </p:nvSpPr>
          <p:spPr bwMode="auto">
            <a:xfrm>
              <a:off x="4915" y="3906"/>
              <a:ext cx="65" cy="13"/>
            </a:xfrm>
            <a:custGeom>
              <a:avLst/>
              <a:gdLst/>
              <a:ahLst/>
              <a:cxnLst>
                <a:cxn ang="0">
                  <a:pos x="1498" y="257"/>
                </a:cxn>
                <a:cxn ang="0">
                  <a:pos x="1409" y="257"/>
                </a:cxn>
                <a:cxn ang="0">
                  <a:pos x="1324" y="255"/>
                </a:cxn>
                <a:cxn ang="0">
                  <a:pos x="1242" y="251"/>
                </a:cxn>
                <a:cxn ang="0">
                  <a:pos x="1160" y="247"/>
                </a:cxn>
                <a:cxn ang="0">
                  <a:pos x="1082" y="241"/>
                </a:cxn>
                <a:cxn ang="0">
                  <a:pos x="1006" y="234"/>
                </a:cxn>
                <a:cxn ang="0">
                  <a:pos x="935" y="227"/>
                </a:cxn>
                <a:cxn ang="0">
                  <a:pos x="864" y="217"/>
                </a:cxn>
                <a:cxn ang="0">
                  <a:pos x="797" y="208"/>
                </a:cxn>
                <a:cxn ang="0">
                  <a:pos x="732" y="197"/>
                </a:cxn>
                <a:cxn ang="0">
                  <a:pos x="669" y="187"/>
                </a:cxn>
                <a:cxn ang="0">
                  <a:pos x="609" y="176"/>
                </a:cxn>
                <a:cxn ang="0">
                  <a:pos x="552" y="165"/>
                </a:cxn>
                <a:cxn ang="0">
                  <a:pos x="498" y="153"/>
                </a:cxn>
                <a:cxn ang="0">
                  <a:pos x="446" y="141"/>
                </a:cxn>
                <a:cxn ang="0">
                  <a:pos x="397" y="128"/>
                </a:cxn>
                <a:cxn ang="0">
                  <a:pos x="352" y="117"/>
                </a:cxn>
                <a:cxn ang="0">
                  <a:pos x="308" y="105"/>
                </a:cxn>
                <a:cxn ang="0">
                  <a:pos x="268" y="93"/>
                </a:cxn>
                <a:cxn ang="0">
                  <a:pos x="231" y="82"/>
                </a:cxn>
                <a:cxn ang="0">
                  <a:pos x="164" y="59"/>
                </a:cxn>
                <a:cxn ang="0">
                  <a:pos x="111" y="40"/>
                </a:cxn>
                <a:cxn ang="0">
                  <a:pos x="37" y="11"/>
                </a:cxn>
                <a:cxn ang="0">
                  <a:pos x="12" y="0"/>
                </a:cxn>
                <a:cxn ang="0">
                  <a:pos x="0" y="26"/>
                </a:cxn>
                <a:cxn ang="0">
                  <a:pos x="25" y="37"/>
                </a:cxn>
                <a:cxn ang="0">
                  <a:pos x="100" y="67"/>
                </a:cxn>
                <a:cxn ang="0">
                  <a:pos x="155" y="87"/>
                </a:cxn>
                <a:cxn ang="0">
                  <a:pos x="222" y="109"/>
                </a:cxn>
                <a:cxn ang="0">
                  <a:pos x="260" y="121"/>
                </a:cxn>
                <a:cxn ang="0">
                  <a:pos x="301" y="132"/>
                </a:cxn>
                <a:cxn ang="0">
                  <a:pos x="345" y="145"/>
                </a:cxn>
                <a:cxn ang="0">
                  <a:pos x="390" y="157"/>
                </a:cxn>
                <a:cxn ang="0">
                  <a:pos x="440" y="169"/>
                </a:cxn>
                <a:cxn ang="0">
                  <a:pos x="492" y="181"/>
                </a:cxn>
                <a:cxn ang="0">
                  <a:pos x="546" y="193"/>
                </a:cxn>
                <a:cxn ang="0">
                  <a:pos x="604" y="205"/>
                </a:cxn>
                <a:cxn ang="0">
                  <a:pos x="664" y="216"/>
                </a:cxn>
                <a:cxn ang="0">
                  <a:pos x="727" y="227"/>
                </a:cxn>
                <a:cxn ang="0">
                  <a:pos x="793" y="237"/>
                </a:cxn>
                <a:cxn ang="0">
                  <a:pos x="861" y="246"/>
                </a:cxn>
                <a:cxn ang="0">
                  <a:pos x="930" y="255"/>
                </a:cxn>
                <a:cxn ang="0">
                  <a:pos x="1004" y="262"/>
                </a:cxn>
                <a:cxn ang="0">
                  <a:pos x="1079" y="270"/>
                </a:cxn>
                <a:cxn ang="0">
                  <a:pos x="1158" y="276"/>
                </a:cxn>
                <a:cxn ang="0">
                  <a:pos x="1240" y="281"/>
                </a:cxn>
                <a:cxn ang="0">
                  <a:pos x="1323" y="285"/>
                </a:cxn>
                <a:cxn ang="0">
                  <a:pos x="1409" y="287"/>
                </a:cxn>
                <a:cxn ang="0">
                  <a:pos x="1498" y="287"/>
                </a:cxn>
                <a:cxn ang="0">
                  <a:pos x="1498" y="257"/>
                </a:cxn>
              </a:cxnLst>
              <a:rect l="0" t="0" r="r" b="b"/>
              <a:pathLst>
                <a:path w="1498" h="287">
                  <a:moveTo>
                    <a:pt x="1498" y="257"/>
                  </a:moveTo>
                  <a:lnTo>
                    <a:pt x="1409" y="257"/>
                  </a:lnTo>
                  <a:lnTo>
                    <a:pt x="1324" y="255"/>
                  </a:lnTo>
                  <a:lnTo>
                    <a:pt x="1242" y="251"/>
                  </a:lnTo>
                  <a:lnTo>
                    <a:pt x="1160" y="247"/>
                  </a:lnTo>
                  <a:lnTo>
                    <a:pt x="1082" y="241"/>
                  </a:lnTo>
                  <a:lnTo>
                    <a:pt x="1006" y="234"/>
                  </a:lnTo>
                  <a:lnTo>
                    <a:pt x="935" y="227"/>
                  </a:lnTo>
                  <a:lnTo>
                    <a:pt x="864" y="217"/>
                  </a:lnTo>
                  <a:lnTo>
                    <a:pt x="797" y="208"/>
                  </a:lnTo>
                  <a:lnTo>
                    <a:pt x="732" y="197"/>
                  </a:lnTo>
                  <a:lnTo>
                    <a:pt x="669" y="187"/>
                  </a:lnTo>
                  <a:lnTo>
                    <a:pt x="609" y="176"/>
                  </a:lnTo>
                  <a:lnTo>
                    <a:pt x="552" y="165"/>
                  </a:lnTo>
                  <a:lnTo>
                    <a:pt x="498" y="153"/>
                  </a:lnTo>
                  <a:lnTo>
                    <a:pt x="446" y="141"/>
                  </a:lnTo>
                  <a:lnTo>
                    <a:pt x="397" y="128"/>
                  </a:lnTo>
                  <a:lnTo>
                    <a:pt x="352" y="117"/>
                  </a:lnTo>
                  <a:lnTo>
                    <a:pt x="308" y="105"/>
                  </a:lnTo>
                  <a:lnTo>
                    <a:pt x="268" y="93"/>
                  </a:lnTo>
                  <a:lnTo>
                    <a:pt x="231" y="82"/>
                  </a:lnTo>
                  <a:lnTo>
                    <a:pt x="164" y="59"/>
                  </a:lnTo>
                  <a:lnTo>
                    <a:pt x="111" y="40"/>
                  </a:lnTo>
                  <a:lnTo>
                    <a:pt x="37" y="11"/>
                  </a:lnTo>
                  <a:lnTo>
                    <a:pt x="12" y="0"/>
                  </a:lnTo>
                  <a:lnTo>
                    <a:pt x="0" y="26"/>
                  </a:lnTo>
                  <a:lnTo>
                    <a:pt x="25" y="37"/>
                  </a:lnTo>
                  <a:lnTo>
                    <a:pt x="100" y="67"/>
                  </a:lnTo>
                  <a:lnTo>
                    <a:pt x="155" y="87"/>
                  </a:lnTo>
                  <a:lnTo>
                    <a:pt x="222" y="109"/>
                  </a:lnTo>
                  <a:lnTo>
                    <a:pt x="260" y="121"/>
                  </a:lnTo>
                  <a:lnTo>
                    <a:pt x="301" y="132"/>
                  </a:lnTo>
                  <a:lnTo>
                    <a:pt x="345" y="145"/>
                  </a:lnTo>
                  <a:lnTo>
                    <a:pt x="390" y="157"/>
                  </a:lnTo>
                  <a:lnTo>
                    <a:pt x="440" y="169"/>
                  </a:lnTo>
                  <a:lnTo>
                    <a:pt x="492" y="181"/>
                  </a:lnTo>
                  <a:lnTo>
                    <a:pt x="546" y="193"/>
                  </a:lnTo>
                  <a:lnTo>
                    <a:pt x="604" y="205"/>
                  </a:lnTo>
                  <a:lnTo>
                    <a:pt x="664" y="216"/>
                  </a:lnTo>
                  <a:lnTo>
                    <a:pt x="727" y="227"/>
                  </a:lnTo>
                  <a:lnTo>
                    <a:pt x="793" y="237"/>
                  </a:lnTo>
                  <a:lnTo>
                    <a:pt x="861" y="246"/>
                  </a:lnTo>
                  <a:lnTo>
                    <a:pt x="930" y="255"/>
                  </a:lnTo>
                  <a:lnTo>
                    <a:pt x="1004" y="262"/>
                  </a:lnTo>
                  <a:lnTo>
                    <a:pt x="1079" y="270"/>
                  </a:lnTo>
                  <a:lnTo>
                    <a:pt x="1158" y="276"/>
                  </a:lnTo>
                  <a:lnTo>
                    <a:pt x="1240" y="281"/>
                  </a:lnTo>
                  <a:lnTo>
                    <a:pt x="1323" y="285"/>
                  </a:lnTo>
                  <a:lnTo>
                    <a:pt x="1409" y="287"/>
                  </a:lnTo>
                  <a:lnTo>
                    <a:pt x="1498" y="287"/>
                  </a:lnTo>
                  <a:lnTo>
                    <a:pt x="1498" y="257"/>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5" name="Freeform 15"/>
            <p:cNvSpPr>
              <a:spLocks/>
            </p:cNvSpPr>
            <p:nvPr/>
          </p:nvSpPr>
          <p:spPr bwMode="auto">
            <a:xfrm>
              <a:off x="4980" y="3904"/>
              <a:ext cx="67" cy="15"/>
            </a:xfrm>
            <a:custGeom>
              <a:avLst/>
              <a:gdLst/>
              <a:ahLst/>
              <a:cxnLst>
                <a:cxn ang="0">
                  <a:pos x="1458" y="72"/>
                </a:cxn>
                <a:cxn ang="0">
                  <a:pos x="1443" y="48"/>
                </a:cxn>
                <a:cxn ang="0">
                  <a:pos x="1420" y="60"/>
                </a:cxn>
                <a:cxn ang="0">
                  <a:pos x="1351" y="88"/>
                </a:cxn>
                <a:cxn ang="0">
                  <a:pos x="1299" y="108"/>
                </a:cxn>
                <a:cxn ang="0">
                  <a:pos x="1236" y="130"/>
                </a:cxn>
                <a:cxn ang="0">
                  <a:pos x="1201" y="141"/>
                </a:cxn>
                <a:cxn ang="0">
                  <a:pos x="1162" y="153"/>
                </a:cxn>
                <a:cxn ang="0">
                  <a:pos x="1122" y="165"/>
                </a:cxn>
                <a:cxn ang="0">
                  <a:pos x="1077" y="176"/>
                </a:cxn>
                <a:cxn ang="0">
                  <a:pos x="1030" y="189"/>
                </a:cxn>
                <a:cxn ang="0">
                  <a:pos x="980" y="201"/>
                </a:cxn>
                <a:cxn ang="0">
                  <a:pos x="928" y="213"/>
                </a:cxn>
                <a:cxn ang="0">
                  <a:pos x="874" y="224"/>
                </a:cxn>
                <a:cxn ang="0">
                  <a:pos x="815" y="235"/>
                </a:cxn>
                <a:cxn ang="0">
                  <a:pos x="755" y="245"/>
                </a:cxn>
                <a:cxn ang="0">
                  <a:pos x="691" y="256"/>
                </a:cxn>
                <a:cxn ang="0">
                  <a:pos x="625" y="265"/>
                </a:cxn>
                <a:cxn ang="0">
                  <a:pos x="556" y="275"/>
                </a:cxn>
                <a:cxn ang="0">
                  <a:pos x="485" y="282"/>
                </a:cxn>
                <a:cxn ang="0">
                  <a:pos x="410" y="289"/>
                </a:cxn>
                <a:cxn ang="0">
                  <a:pos x="333" y="295"/>
                </a:cxn>
                <a:cxn ang="0">
                  <a:pos x="254" y="299"/>
                </a:cxn>
                <a:cxn ang="0">
                  <a:pos x="172" y="303"/>
                </a:cxn>
                <a:cxn ang="0">
                  <a:pos x="87" y="305"/>
                </a:cxn>
                <a:cxn ang="0">
                  <a:pos x="0" y="305"/>
                </a:cxn>
                <a:cxn ang="0">
                  <a:pos x="0" y="335"/>
                </a:cxn>
                <a:cxn ang="0">
                  <a:pos x="87" y="335"/>
                </a:cxn>
                <a:cxn ang="0">
                  <a:pos x="173" y="333"/>
                </a:cxn>
                <a:cxn ang="0">
                  <a:pos x="255" y="329"/>
                </a:cxn>
                <a:cxn ang="0">
                  <a:pos x="335" y="324"/>
                </a:cxn>
                <a:cxn ang="0">
                  <a:pos x="412" y="318"/>
                </a:cxn>
                <a:cxn ang="0">
                  <a:pos x="487" y="310"/>
                </a:cxn>
                <a:cxn ang="0">
                  <a:pos x="559" y="303"/>
                </a:cxn>
                <a:cxn ang="0">
                  <a:pos x="629" y="294"/>
                </a:cxn>
                <a:cxn ang="0">
                  <a:pos x="695" y="285"/>
                </a:cxn>
                <a:cxn ang="0">
                  <a:pos x="759" y="275"/>
                </a:cxn>
                <a:cxn ang="0">
                  <a:pos x="820" y="264"/>
                </a:cxn>
                <a:cxn ang="0">
                  <a:pos x="879" y="253"/>
                </a:cxn>
                <a:cxn ang="0">
                  <a:pos x="934" y="241"/>
                </a:cxn>
                <a:cxn ang="0">
                  <a:pos x="987" y="229"/>
                </a:cxn>
                <a:cxn ang="0">
                  <a:pos x="1037" y="217"/>
                </a:cxn>
                <a:cxn ang="0">
                  <a:pos x="1084" y="204"/>
                </a:cxn>
                <a:cxn ang="0">
                  <a:pos x="1129" y="193"/>
                </a:cxn>
                <a:cxn ang="0">
                  <a:pos x="1171" y="180"/>
                </a:cxn>
                <a:cxn ang="0">
                  <a:pos x="1209" y="168"/>
                </a:cxn>
                <a:cxn ang="0">
                  <a:pos x="1247" y="157"/>
                </a:cxn>
                <a:cxn ang="0">
                  <a:pos x="1309" y="135"/>
                </a:cxn>
                <a:cxn ang="0">
                  <a:pos x="1361" y="115"/>
                </a:cxn>
                <a:cxn ang="0">
                  <a:pos x="1432" y="85"/>
                </a:cxn>
                <a:cxn ang="0">
                  <a:pos x="1456" y="74"/>
                </a:cxn>
                <a:cxn ang="0">
                  <a:pos x="1440" y="50"/>
                </a:cxn>
                <a:cxn ang="0">
                  <a:pos x="1458" y="72"/>
                </a:cxn>
                <a:cxn ang="0">
                  <a:pos x="1542" y="0"/>
                </a:cxn>
                <a:cxn ang="0">
                  <a:pos x="1443" y="48"/>
                </a:cxn>
                <a:cxn ang="0">
                  <a:pos x="1458" y="72"/>
                </a:cxn>
              </a:cxnLst>
              <a:rect l="0" t="0" r="r" b="b"/>
              <a:pathLst>
                <a:path w="1542" h="335">
                  <a:moveTo>
                    <a:pt x="1458" y="72"/>
                  </a:moveTo>
                  <a:lnTo>
                    <a:pt x="1443" y="48"/>
                  </a:lnTo>
                  <a:lnTo>
                    <a:pt x="1420" y="60"/>
                  </a:lnTo>
                  <a:lnTo>
                    <a:pt x="1351" y="88"/>
                  </a:lnTo>
                  <a:lnTo>
                    <a:pt x="1299" y="108"/>
                  </a:lnTo>
                  <a:lnTo>
                    <a:pt x="1236" y="130"/>
                  </a:lnTo>
                  <a:lnTo>
                    <a:pt x="1201" y="141"/>
                  </a:lnTo>
                  <a:lnTo>
                    <a:pt x="1162" y="153"/>
                  </a:lnTo>
                  <a:lnTo>
                    <a:pt x="1122" y="165"/>
                  </a:lnTo>
                  <a:lnTo>
                    <a:pt x="1077" y="176"/>
                  </a:lnTo>
                  <a:lnTo>
                    <a:pt x="1030" y="189"/>
                  </a:lnTo>
                  <a:lnTo>
                    <a:pt x="980" y="201"/>
                  </a:lnTo>
                  <a:lnTo>
                    <a:pt x="928" y="213"/>
                  </a:lnTo>
                  <a:lnTo>
                    <a:pt x="874" y="224"/>
                  </a:lnTo>
                  <a:lnTo>
                    <a:pt x="815" y="235"/>
                  </a:lnTo>
                  <a:lnTo>
                    <a:pt x="755" y="245"/>
                  </a:lnTo>
                  <a:lnTo>
                    <a:pt x="691" y="256"/>
                  </a:lnTo>
                  <a:lnTo>
                    <a:pt x="625" y="265"/>
                  </a:lnTo>
                  <a:lnTo>
                    <a:pt x="556" y="275"/>
                  </a:lnTo>
                  <a:lnTo>
                    <a:pt x="485" y="282"/>
                  </a:lnTo>
                  <a:lnTo>
                    <a:pt x="410" y="289"/>
                  </a:lnTo>
                  <a:lnTo>
                    <a:pt x="333" y="295"/>
                  </a:lnTo>
                  <a:lnTo>
                    <a:pt x="254" y="299"/>
                  </a:lnTo>
                  <a:lnTo>
                    <a:pt x="172" y="303"/>
                  </a:lnTo>
                  <a:lnTo>
                    <a:pt x="87" y="305"/>
                  </a:lnTo>
                  <a:lnTo>
                    <a:pt x="0" y="305"/>
                  </a:lnTo>
                  <a:lnTo>
                    <a:pt x="0" y="335"/>
                  </a:lnTo>
                  <a:lnTo>
                    <a:pt x="87" y="335"/>
                  </a:lnTo>
                  <a:lnTo>
                    <a:pt x="173" y="333"/>
                  </a:lnTo>
                  <a:lnTo>
                    <a:pt x="255" y="329"/>
                  </a:lnTo>
                  <a:lnTo>
                    <a:pt x="335" y="324"/>
                  </a:lnTo>
                  <a:lnTo>
                    <a:pt x="412" y="318"/>
                  </a:lnTo>
                  <a:lnTo>
                    <a:pt x="487" y="310"/>
                  </a:lnTo>
                  <a:lnTo>
                    <a:pt x="559" y="303"/>
                  </a:lnTo>
                  <a:lnTo>
                    <a:pt x="629" y="294"/>
                  </a:lnTo>
                  <a:lnTo>
                    <a:pt x="695" y="285"/>
                  </a:lnTo>
                  <a:lnTo>
                    <a:pt x="759" y="275"/>
                  </a:lnTo>
                  <a:lnTo>
                    <a:pt x="820" y="264"/>
                  </a:lnTo>
                  <a:lnTo>
                    <a:pt x="879" y="253"/>
                  </a:lnTo>
                  <a:lnTo>
                    <a:pt x="934" y="241"/>
                  </a:lnTo>
                  <a:lnTo>
                    <a:pt x="987" y="229"/>
                  </a:lnTo>
                  <a:lnTo>
                    <a:pt x="1037" y="217"/>
                  </a:lnTo>
                  <a:lnTo>
                    <a:pt x="1084" y="204"/>
                  </a:lnTo>
                  <a:lnTo>
                    <a:pt x="1129" y="193"/>
                  </a:lnTo>
                  <a:lnTo>
                    <a:pt x="1171" y="180"/>
                  </a:lnTo>
                  <a:lnTo>
                    <a:pt x="1209" y="168"/>
                  </a:lnTo>
                  <a:lnTo>
                    <a:pt x="1247" y="157"/>
                  </a:lnTo>
                  <a:lnTo>
                    <a:pt x="1309" y="135"/>
                  </a:lnTo>
                  <a:lnTo>
                    <a:pt x="1361" y="115"/>
                  </a:lnTo>
                  <a:lnTo>
                    <a:pt x="1432" y="85"/>
                  </a:lnTo>
                  <a:lnTo>
                    <a:pt x="1456" y="74"/>
                  </a:lnTo>
                  <a:lnTo>
                    <a:pt x="1440" y="50"/>
                  </a:lnTo>
                  <a:lnTo>
                    <a:pt x="1458" y="72"/>
                  </a:lnTo>
                  <a:lnTo>
                    <a:pt x="1542" y="0"/>
                  </a:lnTo>
                  <a:lnTo>
                    <a:pt x="1443" y="48"/>
                  </a:lnTo>
                  <a:lnTo>
                    <a:pt x="1458" y="72"/>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6" name="Freeform 16"/>
            <p:cNvSpPr>
              <a:spLocks/>
            </p:cNvSpPr>
            <p:nvPr/>
          </p:nvSpPr>
          <p:spPr bwMode="auto">
            <a:xfrm>
              <a:off x="4980" y="3906"/>
              <a:ext cx="64" cy="18"/>
            </a:xfrm>
            <a:custGeom>
              <a:avLst/>
              <a:gdLst/>
              <a:ahLst/>
              <a:cxnLst>
                <a:cxn ang="0">
                  <a:pos x="47" y="410"/>
                </a:cxn>
                <a:cxn ang="0">
                  <a:pos x="136" y="408"/>
                </a:cxn>
                <a:cxn ang="0">
                  <a:pos x="223" y="404"/>
                </a:cxn>
                <a:cxn ang="0">
                  <a:pos x="307" y="398"/>
                </a:cxn>
                <a:cxn ang="0">
                  <a:pos x="428" y="384"/>
                </a:cxn>
                <a:cxn ang="0">
                  <a:pos x="577" y="363"/>
                </a:cxn>
                <a:cxn ang="0">
                  <a:pos x="714" y="336"/>
                </a:cxn>
                <a:cxn ang="0">
                  <a:pos x="840" y="305"/>
                </a:cxn>
                <a:cxn ang="0">
                  <a:pos x="954" y="271"/>
                </a:cxn>
                <a:cxn ang="0">
                  <a:pos x="1056" y="235"/>
                </a:cxn>
                <a:cxn ang="0">
                  <a:pos x="1145" y="199"/>
                </a:cxn>
                <a:cxn ang="0">
                  <a:pos x="1223" y="164"/>
                </a:cxn>
                <a:cxn ang="0">
                  <a:pos x="1290" y="129"/>
                </a:cxn>
                <a:cxn ang="0">
                  <a:pos x="1346" y="97"/>
                </a:cxn>
                <a:cxn ang="0">
                  <a:pos x="1409" y="59"/>
                </a:cxn>
                <a:cxn ang="0">
                  <a:pos x="1453" y="27"/>
                </a:cxn>
                <a:cxn ang="0">
                  <a:pos x="1440" y="0"/>
                </a:cxn>
                <a:cxn ang="0">
                  <a:pos x="1419" y="16"/>
                </a:cxn>
                <a:cxn ang="0">
                  <a:pos x="1354" y="59"/>
                </a:cxn>
                <a:cxn ang="0">
                  <a:pos x="1306" y="88"/>
                </a:cxn>
                <a:cxn ang="0">
                  <a:pos x="1246" y="120"/>
                </a:cxn>
                <a:cxn ang="0">
                  <a:pos x="1174" y="154"/>
                </a:cxn>
                <a:cxn ang="0">
                  <a:pos x="1090" y="190"/>
                </a:cxn>
                <a:cxn ang="0">
                  <a:pos x="996" y="226"/>
                </a:cxn>
                <a:cxn ang="0">
                  <a:pos x="890" y="260"/>
                </a:cxn>
                <a:cxn ang="0">
                  <a:pos x="771" y="293"/>
                </a:cxn>
                <a:cxn ang="0">
                  <a:pos x="642" y="321"/>
                </a:cxn>
                <a:cxn ang="0">
                  <a:pos x="500" y="346"/>
                </a:cxn>
                <a:cxn ang="0">
                  <a:pos x="345" y="365"/>
                </a:cxn>
                <a:cxn ang="0">
                  <a:pos x="263" y="372"/>
                </a:cxn>
                <a:cxn ang="0">
                  <a:pos x="179" y="377"/>
                </a:cxn>
                <a:cxn ang="0">
                  <a:pos x="90" y="380"/>
                </a:cxn>
                <a:cxn ang="0">
                  <a:pos x="0" y="381"/>
                </a:cxn>
              </a:cxnLst>
              <a:rect l="0" t="0" r="r" b="b"/>
              <a:pathLst>
                <a:path w="1458" h="411">
                  <a:moveTo>
                    <a:pt x="0" y="411"/>
                  </a:moveTo>
                  <a:lnTo>
                    <a:pt x="47" y="410"/>
                  </a:lnTo>
                  <a:lnTo>
                    <a:pt x="91" y="410"/>
                  </a:lnTo>
                  <a:lnTo>
                    <a:pt x="136" y="408"/>
                  </a:lnTo>
                  <a:lnTo>
                    <a:pt x="180" y="406"/>
                  </a:lnTo>
                  <a:lnTo>
                    <a:pt x="223" y="404"/>
                  </a:lnTo>
                  <a:lnTo>
                    <a:pt x="266" y="401"/>
                  </a:lnTo>
                  <a:lnTo>
                    <a:pt x="307" y="398"/>
                  </a:lnTo>
                  <a:lnTo>
                    <a:pt x="348" y="394"/>
                  </a:lnTo>
                  <a:lnTo>
                    <a:pt x="428" y="384"/>
                  </a:lnTo>
                  <a:lnTo>
                    <a:pt x="504" y="374"/>
                  </a:lnTo>
                  <a:lnTo>
                    <a:pt x="577" y="363"/>
                  </a:lnTo>
                  <a:lnTo>
                    <a:pt x="647" y="350"/>
                  </a:lnTo>
                  <a:lnTo>
                    <a:pt x="714" y="336"/>
                  </a:lnTo>
                  <a:lnTo>
                    <a:pt x="778" y="320"/>
                  </a:lnTo>
                  <a:lnTo>
                    <a:pt x="840" y="305"/>
                  </a:lnTo>
                  <a:lnTo>
                    <a:pt x="898" y="288"/>
                  </a:lnTo>
                  <a:lnTo>
                    <a:pt x="954" y="271"/>
                  </a:lnTo>
                  <a:lnTo>
                    <a:pt x="1006" y="253"/>
                  </a:lnTo>
                  <a:lnTo>
                    <a:pt x="1056" y="235"/>
                  </a:lnTo>
                  <a:lnTo>
                    <a:pt x="1102" y="217"/>
                  </a:lnTo>
                  <a:lnTo>
                    <a:pt x="1145" y="199"/>
                  </a:lnTo>
                  <a:lnTo>
                    <a:pt x="1187" y="181"/>
                  </a:lnTo>
                  <a:lnTo>
                    <a:pt x="1223" y="164"/>
                  </a:lnTo>
                  <a:lnTo>
                    <a:pt x="1259" y="146"/>
                  </a:lnTo>
                  <a:lnTo>
                    <a:pt x="1290" y="129"/>
                  </a:lnTo>
                  <a:lnTo>
                    <a:pt x="1321" y="113"/>
                  </a:lnTo>
                  <a:lnTo>
                    <a:pt x="1346" y="97"/>
                  </a:lnTo>
                  <a:lnTo>
                    <a:pt x="1370" y="84"/>
                  </a:lnTo>
                  <a:lnTo>
                    <a:pt x="1409" y="59"/>
                  </a:lnTo>
                  <a:lnTo>
                    <a:pt x="1436" y="40"/>
                  </a:lnTo>
                  <a:lnTo>
                    <a:pt x="1453" y="27"/>
                  </a:lnTo>
                  <a:lnTo>
                    <a:pt x="1458" y="22"/>
                  </a:lnTo>
                  <a:lnTo>
                    <a:pt x="1440" y="0"/>
                  </a:lnTo>
                  <a:lnTo>
                    <a:pt x="1436" y="4"/>
                  </a:lnTo>
                  <a:lnTo>
                    <a:pt x="1419" y="16"/>
                  </a:lnTo>
                  <a:lnTo>
                    <a:pt x="1392" y="34"/>
                  </a:lnTo>
                  <a:lnTo>
                    <a:pt x="1354" y="59"/>
                  </a:lnTo>
                  <a:lnTo>
                    <a:pt x="1332" y="73"/>
                  </a:lnTo>
                  <a:lnTo>
                    <a:pt x="1306" y="88"/>
                  </a:lnTo>
                  <a:lnTo>
                    <a:pt x="1277" y="104"/>
                  </a:lnTo>
                  <a:lnTo>
                    <a:pt x="1246" y="120"/>
                  </a:lnTo>
                  <a:lnTo>
                    <a:pt x="1211" y="137"/>
                  </a:lnTo>
                  <a:lnTo>
                    <a:pt x="1174" y="154"/>
                  </a:lnTo>
                  <a:lnTo>
                    <a:pt x="1134" y="172"/>
                  </a:lnTo>
                  <a:lnTo>
                    <a:pt x="1090" y="190"/>
                  </a:lnTo>
                  <a:lnTo>
                    <a:pt x="1045" y="208"/>
                  </a:lnTo>
                  <a:lnTo>
                    <a:pt x="996" y="226"/>
                  </a:lnTo>
                  <a:lnTo>
                    <a:pt x="945" y="243"/>
                  </a:lnTo>
                  <a:lnTo>
                    <a:pt x="890" y="260"/>
                  </a:lnTo>
                  <a:lnTo>
                    <a:pt x="832" y="277"/>
                  </a:lnTo>
                  <a:lnTo>
                    <a:pt x="771" y="293"/>
                  </a:lnTo>
                  <a:lnTo>
                    <a:pt x="708" y="307"/>
                  </a:lnTo>
                  <a:lnTo>
                    <a:pt x="642" y="321"/>
                  </a:lnTo>
                  <a:lnTo>
                    <a:pt x="573" y="334"/>
                  </a:lnTo>
                  <a:lnTo>
                    <a:pt x="500" y="346"/>
                  </a:lnTo>
                  <a:lnTo>
                    <a:pt x="425" y="356"/>
                  </a:lnTo>
                  <a:lnTo>
                    <a:pt x="345" y="365"/>
                  </a:lnTo>
                  <a:lnTo>
                    <a:pt x="305" y="368"/>
                  </a:lnTo>
                  <a:lnTo>
                    <a:pt x="263" y="372"/>
                  </a:lnTo>
                  <a:lnTo>
                    <a:pt x="221" y="374"/>
                  </a:lnTo>
                  <a:lnTo>
                    <a:pt x="179" y="377"/>
                  </a:lnTo>
                  <a:lnTo>
                    <a:pt x="135" y="378"/>
                  </a:lnTo>
                  <a:lnTo>
                    <a:pt x="90" y="380"/>
                  </a:lnTo>
                  <a:lnTo>
                    <a:pt x="46" y="380"/>
                  </a:lnTo>
                  <a:lnTo>
                    <a:pt x="0" y="381"/>
                  </a:lnTo>
                  <a:lnTo>
                    <a:pt x="0" y="411"/>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7" name="Freeform 17"/>
            <p:cNvSpPr>
              <a:spLocks/>
            </p:cNvSpPr>
            <p:nvPr/>
          </p:nvSpPr>
          <p:spPr bwMode="auto">
            <a:xfrm>
              <a:off x="4912" y="3904"/>
              <a:ext cx="68" cy="20"/>
            </a:xfrm>
            <a:custGeom>
              <a:avLst/>
              <a:gdLst/>
              <a:ahLst/>
              <a:cxnLst>
                <a:cxn ang="0">
                  <a:pos x="80" y="66"/>
                </a:cxn>
                <a:cxn ang="0">
                  <a:pos x="103" y="83"/>
                </a:cxn>
                <a:cxn ang="0">
                  <a:pos x="175" y="127"/>
                </a:cxn>
                <a:cxn ang="0">
                  <a:pos x="227" y="156"/>
                </a:cxn>
                <a:cxn ang="0">
                  <a:pos x="292" y="189"/>
                </a:cxn>
                <a:cxn ang="0">
                  <a:pos x="369" y="224"/>
                </a:cxn>
                <a:cxn ang="0">
                  <a:pos x="456" y="260"/>
                </a:cxn>
                <a:cxn ang="0">
                  <a:pos x="556" y="296"/>
                </a:cxn>
                <a:cxn ang="0">
                  <a:pos x="667" y="331"/>
                </a:cxn>
                <a:cxn ang="0">
                  <a:pos x="790" y="363"/>
                </a:cxn>
                <a:cxn ang="0">
                  <a:pos x="924" y="393"/>
                </a:cxn>
                <a:cxn ang="0">
                  <a:pos x="1071" y="417"/>
                </a:cxn>
                <a:cxn ang="0">
                  <a:pos x="1229" y="437"/>
                </a:cxn>
                <a:cxn ang="0">
                  <a:pos x="1399" y="449"/>
                </a:cxn>
                <a:cxn ang="0">
                  <a:pos x="1488" y="453"/>
                </a:cxn>
                <a:cxn ang="0">
                  <a:pos x="1581" y="454"/>
                </a:cxn>
                <a:cxn ang="0">
                  <a:pos x="1534" y="423"/>
                </a:cxn>
                <a:cxn ang="0">
                  <a:pos x="1444" y="421"/>
                </a:cxn>
                <a:cxn ang="0">
                  <a:pos x="1315" y="415"/>
                </a:cxn>
                <a:cxn ang="0">
                  <a:pos x="1152" y="399"/>
                </a:cxn>
                <a:cxn ang="0">
                  <a:pos x="1001" y="377"/>
                </a:cxn>
                <a:cxn ang="0">
                  <a:pos x="861" y="350"/>
                </a:cxn>
                <a:cxn ang="0">
                  <a:pos x="734" y="319"/>
                </a:cxn>
                <a:cxn ang="0">
                  <a:pos x="619" y="286"/>
                </a:cxn>
                <a:cxn ang="0">
                  <a:pos x="515" y="251"/>
                </a:cxn>
                <a:cxn ang="0">
                  <a:pos x="422" y="215"/>
                </a:cxn>
                <a:cxn ang="0">
                  <a:pos x="341" y="180"/>
                </a:cxn>
                <a:cxn ang="0">
                  <a:pos x="272" y="147"/>
                </a:cxn>
                <a:cxn ang="0">
                  <a:pos x="214" y="116"/>
                </a:cxn>
                <a:cxn ang="0">
                  <a:pos x="149" y="77"/>
                </a:cxn>
                <a:cxn ang="0">
                  <a:pos x="102" y="46"/>
                </a:cxn>
                <a:cxn ang="0">
                  <a:pos x="83" y="67"/>
                </a:cxn>
                <a:cxn ang="0">
                  <a:pos x="0" y="0"/>
                </a:cxn>
                <a:cxn ang="0">
                  <a:pos x="95" y="41"/>
                </a:cxn>
              </a:cxnLst>
              <a:rect l="0" t="0" r="r" b="b"/>
              <a:pathLst>
                <a:path w="1581" h="454">
                  <a:moveTo>
                    <a:pt x="95" y="41"/>
                  </a:moveTo>
                  <a:lnTo>
                    <a:pt x="80" y="66"/>
                  </a:lnTo>
                  <a:lnTo>
                    <a:pt x="86" y="70"/>
                  </a:lnTo>
                  <a:lnTo>
                    <a:pt x="103" y="83"/>
                  </a:lnTo>
                  <a:lnTo>
                    <a:pt x="134" y="102"/>
                  </a:lnTo>
                  <a:lnTo>
                    <a:pt x="175" y="127"/>
                  </a:lnTo>
                  <a:lnTo>
                    <a:pt x="200" y="142"/>
                  </a:lnTo>
                  <a:lnTo>
                    <a:pt x="227" y="156"/>
                  </a:lnTo>
                  <a:lnTo>
                    <a:pt x="258" y="172"/>
                  </a:lnTo>
                  <a:lnTo>
                    <a:pt x="292" y="189"/>
                  </a:lnTo>
                  <a:lnTo>
                    <a:pt x="328" y="207"/>
                  </a:lnTo>
                  <a:lnTo>
                    <a:pt x="369" y="224"/>
                  </a:lnTo>
                  <a:lnTo>
                    <a:pt x="410" y="242"/>
                  </a:lnTo>
                  <a:lnTo>
                    <a:pt x="456" y="260"/>
                  </a:lnTo>
                  <a:lnTo>
                    <a:pt x="505" y="278"/>
                  </a:lnTo>
                  <a:lnTo>
                    <a:pt x="556" y="296"/>
                  </a:lnTo>
                  <a:lnTo>
                    <a:pt x="609" y="314"/>
                  </a:lnTo>
                  <a:lnTo>
                    <a:pt x="667" y="331"/>
                  </a:lnTo>
                  <a:lnTo>
                    <a:pt x="727" y="348"/>
                  </a:lnTo>
                  <a:lnTo>
                    <a:pt x="790" y="363"/>
                  </a:lnTo>
                  <a:lnTo>
                    <a:pt x="855" y="379"/>
                  </a:lnTo>
                  <a:lnTo>
                    <a:pt x="924" y="393"/>
                  </a:lnTo>
                  <a:lnTo>
                    <a:pt x="997" y="406"/>
                  </a:lnTo>
                  <a:lnTo>
                    <a:pt x="1071" y="417"/>
                  </a:lnTo>
                  <a:lnTo>
                    <a:pt x="1148" y="427"/>
                  </a:lnTo>
                  <a:lnTo>
                    <a:pt x="1229" y="437"/>
                  </a:lnTo>
                  <a:lnTo>
                    <a:pt x="1313" y="444"/>
                  </a:lnTo>
                  <a:lnTo>
                    <a:pt x="1399" y="449"/>
                  </a:lnTo>
                  <a:lnTo>
                    <a:pt x="1443" y="451"/>
                  </a:lnTo>
                  <a:lnTo>
                    <a:pt x="1488" y="453"/>
                  </a:lnTo>
                  <a:lnTo>
                    <a:pt x="1534" y="453"/>
                  </a:lnTo>
                  <a:lnTo>
                    <a:pt x="1581" y="454"/>
                  </a:lnTo>
                  <a:lnTo>
                    <a:pt x="1581" y="424"/>
                  </a:lnTo>
                  <a:lnTo>
                    <a:pt x="1534" y="423"/>
                  </a:lnTo>
                  <a:lnTo>
                    <a:pt x="1489" y="423"/>
                  </a:lnTo>
                  <a:lnTo>
                    <a:pt x="1444" y="421"/>
                  </a:lnTo>
                  <a:lnTo>
                    <a:pt x="1401" y="420"/>
                  </a:lnTo>
                  <a:lnTo>
                    <a:pt x="1315" y="415"/>
                  </a:lnTo>
                  <a:lnTo>
                    <a:pt x="1231" y="408"/>
                  </a:lnTo>
                  <a:lnTo>
                    <a:pt x="1152" y="399"/>
                  </a:lnTo>
                  <a:lnTo>
                    <a:pt x="1075" y="389"/>
                  </a:lnTo>
                  <a:lnTo>
                    <a:pt x="1001" y="377"/>
                  </a:lnTo>
                  <a:lnTo>
                    <a:pt x="930" y="364"/>
                  </a:lnTo>
                  <a:lnTo>
                    <a:pt x="861" y="350"/>
                  </a:lnTo>
                  <a:lnTo>
                    <a:pt x="797" y="336"/>
                  </a:lnTo>
                  <a:lnTo>
                    <a:pt x="734" y="319"/>
                  </a:lnTo>
                  <a:lnTo>
                    <a:pt x="675" y="303"/>
                  </a:lnTo>
                  <a:lnTo>
                    <a:pt x="619" y="286"/>
                  </a:lnTo>
                  <a:lnTo>
                    <a:pt x="566" y="269"/>
                  </a:lnTo>
                  <a:lnTo>
                    <a:pt x="515" y="251"/>
                  </a:lnTo>
                  <a:lnTo>
                    <a:pt x="466" y="233"/>
                  </a:lnTo>
                  <a:lnTo>
                    <a:pt x="422" y="215"/>
                  </a:lnTo>
                  <a:lnTo>
                    <a:pt x="380" y="197"/>
                  </a:lnTo>
                  <a:lnTo>
                    <a:pt x="341" y="180"/>
                  </a:lnTo>
                  <a:lnTo>
                    <a:pt x="305" y="163"/>
                  </a:lnTo>
                  <a:lnTo>
                    <a:pt x="272" y="147"/>
                  </a:lnTo>
                  <a:lnTo>
                    <a:pt x="241" y="130"/>
                  </a:lnTo>
                  <a:lnTo>
                    <a:pt x="214" y="116"/>
                  </a:lnTo>
                  <a:lnTo>
                    <a:pt x="190" y="102"/>
                  </a:lnTo>
                  <a:lnTo>
                    <a:pt x="149" y="77"/>
                  </a:lnTo>
                  <a:lnTo>
                    <a:pt x="121" y="59"/>
                  </a:lnTo>
                  <a:lnTo>
                    <a:pt x="102" y="46"/>
                  </a:lnTo>
                  <a:lnTo>
                    <a:pt x="97" y="42"/>
                  </a:lnTo>
                  <a:lnTo>
                    <a:pt x="83" y="67"/>
                  </a:lnTo>
                  <a:lnTo>
                    <a:pt x="95" y="41"/>
                  </a:lnTo>
                  <a:lnTo>
                    <a:pt x="0" y="0"/>
                  </a:lnTo>
                  <a:lnTo>
                    <a:pt x="80" y="66"/>
                  </a:lnTo>
                  <a:lnTo>
                    <a:pt x="95" y="41"/>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8" name="Freeform 18"/>
            <p:cNvSpPr>
              <a:spLocks/>
            </p:cNvSpPr>
            <p:nvPr/>
          </p:nvSpPr>
          <p:spPr bwMode="auto">
            <a:xfrm>
              <a:off x="4940" y="3887"/>
              <a:ext cx="79" cy="11"/>
            </a:xfrm>
            <a:custGeom>
              <a:avLst/>
              <a:gdLst/>
              <a:ahLst/>
              <a:cxnLst>
                <a:cxn ang="0">
                  <a:pos x="14" y="6"/>
                </a:cxn>
                <a:cxn ang="0">
                  <a:pos x="94" y="32"/>
                </a:cxn>
                <a:cxn ang="0">
                  <a:pos x="182" y="57"/>
                </a:cxn>
                <a:cxn ang="0">
                  <a:pos x="299" y="83"/>
                </a:cxn>
                <a:cxn ang="0">
                  <a:pos x="403" y="102"/>
                </a:cxn>
                <a:cxn ang="0">
                  <a:pos x="482" y="113"/>
                </a:cxn>
                <a:cxn ang="0">
                  <a:pos x="566" y="123"/>
                </a:cxn>
                <a:cxn ang="0">
                  <a:pos x="657" y="132"/>
                </a:cxn>
                <a:cxn ang="0">
                  <a:pos x="755" y="138"/>
                </a:cxn>
                <a:cxn ang="0">
                  <a:pos x="858" y="141"/>
                </a:cxn>
                <a:cxn ang="0">
                  <a:pos x="965" y="141"/>
                </a:cxn>
                <a:cxn ang="0">
                  <a:pos x="1070" y="138"/>
                </a:cxn>
                <a:cxn ang="0">
                  <a:pos x="1168" y="132"/>
                </a:cxn>
                <a:cxn ang="0">
                  <a:pos x="1259" y="123"/>
                </a:cxn>
                <a:cxn ang="0">
                  <a:pos x="1345" y="113"/>
                </a:cxn>
                <a:cxn ang="0">
                  <a:pos x="1424" y="102"/>
                </a:cxn>
                <a:cxn ang="0">
                  <a:pos x="1528" y="83"/>
                </a:cxn>
                <a:cxn ang="0">
                  <a:pos x="1646" y="57"/>
                </a:cxn>
                <a:cxn ang="0">
                  <a:pos x="1735" y="32"/>
                </a:cxn>
                <a:cxn ang="0">
                  <a:pos x="1814" y="6"/>
                </a:cxn>
                <a:cxn ang="0">
                  <a:pos x="1815" y="10"/>
                </a:cxn>
                <a:cxn ang="0">
                  <a:pos x="1740" y="54"/>
                </a:cxn>
                <a:cxn ang="0">
                  <a:pos x="1678" y="87"/>
                </a:cxn>
                <a:cxn ang="0">
                  <a:pos x="1627" y="108"/>
                </a:cxn>
                <a:cxn ang="0">
                  <a:pos x="1571" y="132"/>
                </a:cxn>
                <a:cxn ang="0">
                  <a:pos x="1506" y="154"/>
                </a:cxn>
                <a:cxn ang="0">
                  <a:pos x="1435" y="174"/>
                </a:cxn>
                <a:cxn ang="0">
                  <a:pos x="1356" y="195"/>
                </a:cxn>
                <a:cxn ang="0">
                  <a:pos x="1270" y="212"/>
                </a:cxn>
                <a:cxn ang="0">
                  <a:pos x="1176" y="225"/>
                </a:cxn>
                <a:cxn ang="0">
                  <a:pos x="1076" y="236"/>
                </a:cxn>
                <a:cxn ang="0">
                  <a:pos x="968" y="241"/>
                </a:cxn>
                <a:cxn ang="0">
                  <a:pos x="856" y="241"/>
                </a:cxn>
                <a:cxn ang="0">
                  <a:pos x="749" y="236"/>
                </a:cxn>
                <a:cxn ang="0">
                  <a:pos x="648" y="225"/>
                </a:cxn>
                <a:cxn ang="0">
                  <a:pos x="556" y="212"/>
                </a:cxn>
                <a:cxn ang="0">
                  <a:pos x="471" y="195"/>
                </a:cxn>
                <a:cxn ang="0">
                  <a:pos x="392" y="174"/>
                </a:cxn>
                <a:cxn ang="0">
                  <a:pos x="321" y="154"/>
                </a:cxn>
                <a:cxn ang="0">
                  <a:pos x="257" y="132"/>
                </a:cxn>
                <a:cxn ang="0">
                  <a:pos x="199" y="108"/>
                </a:cxn>
                <a:cxn ang="0">
                  <a:pos x="150" y="87"/>
                </a:cxn>
                <a:cxn ang="0">
                  <a:pos x="88" y="54"/>
                </a:cxn>
                <a:cxn ang="0">
                  <a:pos x="13" y="10"/>
                </a:cxn>
              </a:cxnLst>
              <a:rect l="0" t="0" r="r" b="b"/>
              <a:pathLst>
                <a:path w="1828" h="241">
                  <a:moveTo>
                    <a:pt x="0" y="0"/>
                  </a:moveTo>
                  <a:lnTo>
                    <a:pt x="14" y="6"/>
                  </a:lnTo>
                  <a:lnTo>
                    <a:pt x="59" y="21"/>
                  </a:lnTo>
                  <a:lnTo>
                    <a:pt x="94" y="32"/>
                  </a:lnTo>
                  <a:lnTo>
                    <a:pt x="134" y="43"/>
                  </a:lnTo>
                  <a:lnTo>
                    <a:pt x="182" y="57"/>
                  </a:lnTo>
                  <a:lnTo>
                    <a:pt x="237" y="71"/>
                  </a:lnTo>
                  <a:lnTo>
                    <a:pt x="299" y="83"/>
                  </a:lnTo>
                  <a:lnTo>
                    <a:pt x="367" y="96"/>
                  </a:lnTo>
                  <a:lnTo>
                    <a:pt x="403" y="102"/>
                  </a:lnTo>
                  <a:lnTo>
                    <a:pt x="442" y="107"/>
                  </a:lnTo>
                  <a:lnTo>
                    <a:pt x="482" y="113"/>
                  </a:lnTo>
                  <a:lnTo>
                    <a:pt x="523" y="119"/>
                  </a:lnTo>
                  <a:lnTo>
                    <a:pt x="566" y="123"/>
                  </a:lnTo>
                  <a:lnTo>
                    <a:pt x="611" y="129"/>
                  </a:lnTo>
                  <a:lnTo>
                    <a:pt x="657" y="132"/>
                  </a:lnTo>
                  <a:lnTo>
                    <a:pt x="705" y="135"/>
                  </a:lnTo>
                  <a:lnTo>
                    <a:pt x="755" y="138"/>
                  </a:lnTo>
                  <a:lnTo>
                    <a:pt x="805" y="140"/>
                  </a:lnTo>
                  <a:lnTo>
                    <a:pt x="858" y="141"/>
                  </a:lnTo>
                  <a:lnTo>
                    <a:pt x="913" y="141"/>
                  </a:lnTo>
                  <a:lnTo>
                    <a:pt x="965" y="141"/>
                  </a:lnTo>
                  <a:lnTo>
                    <a:pt x="1018" y="140"/>
                  </a:lnTo>
                  <a:lnTo>
                    <a:pt x="1070" y="138"/>
                  </a:lnTo>
                  <a:lnTo>
                    <a:pt x="1120" y="135"/>
                  </a:lnTo>
                  <a:lnTo>
                    <a:pt x="1168" y="132"/>
                  </a:lnTo>
                  <a:lnTo>
                    <a:pt x="1214" y="129"/>
                  </a:lnTo>
                  <a:lnTo>
                    <a:pt x="1259" y="123"/>
                  </a:lnTo>
                  <a:lnTo>
                    <a:pt x="1303" y="119"/>
                  </a:lnTo>
                  <a:lnTo>
                    <a:pt x="1345" y="113"/>
                  </a:lnTo>
                  <a:lnTo>
                    <a:pt x="1385" y="107"/>
                  </a:lnTo>
                  <a:lnTo>
                    <a:pt x="1424" y="102"/>
                  </a:lnTo>
                  <a:lnTo>
                    <a:pt x="1460" y="96"/>
                  </a:lnTo>
                  <a:lnTo>
                    <a:pt x="1528" y="83"/>
                  </a:lnTo>
                  <a:lnTo>
                    <a:pt x="1590" y="71"/>
                  </a:lnTo>
                  <a:lnTo>
                    <a:pt x="1646" y="57"/>
                  </a:lnTo>
                  <a:lnTo>
                    <a:pt x="1693" y="43"/>
                  </a:lnTo>
                  <a:lnTo>
                    <a:pt x="1735" y="32"/>
                  </a:lnTo>
                  <a:lnTo>
                    <a:pt x="1768" y="21"/>
                  </a:lnTo>
                  <a:lnTo>
                    <a:pt x="1814" y="6"/>
                  </a:lnTo>
                  <a:lnTo>
                    <a:pt x="1828" y="0"/>
                  </a:lnTo>
                  <a:lnTo>
                    <a:pt x="1815" y="10"/>
                  </a:lnTo>
                  <a:lnTo>
                    <a:pt x="1771" y="36"/>
                  </a:lnTo>
                  <a:lnTo>
                    <a:pt x="1740" y="54"/>
                  </a:lnTo>
                  <a:lnTo>
                    <a:pt x="1700" y="76"/>
                  </a:lnTo>
                  <a:lnTo>
                    <a:pt x="1678" y="87"/>
                  </a:lnTo>
                  <a:lnTo>
                    <a:pt x="1654" y="97"/>
                  </a:lnTo>
                  <a:lnTo>
                    <a:pt x="1627" y="108"/>
                  </a:lnTo>
                  <a:lnTo>
                    <a:pt x="1599" y="120"/>
                  </a:lnTo>
                  <a:lnTo>
                    <a:pt x="1571" y="132"/>
                  </a:lnTo>
                  <a:lnTo>
                    <a:pt x="1539" y="143"/>
                  </a:lnTo>
                  <a:lnTo>
                    <a:pt x="1506" y="154"/>
                  </a:lnTo>
                  <a:lnTo>
                    <a:pt x="1470" y="164"/>
                  </a:lnTo>
                  <a:lnTo>
                    <a:pt x="1435" y="174"/>
                  </a:lnTo>
                  <a:lnTo>
                    <a:pt x="1395" y="185"/>
                  </a:lnTo>
                  <a:lnTo>
                    <a:pt x="1356" y="195"/>
                  </a:lnTo>
                  <a:lnTo>
                    <a:pt x="1313" y="204"/>
                  </a:lnTo>
                  <a:lnTo>
                    <a:pt x="1270" y="212"/>
                  </a:lnTo>
                  <a:lnTo>
                    <a:pt x="1224" y="219"/>
                  </a:lnTo>
                  <a:lnTo>
                    <a:pt x="1176" y="225"/>
                  </a:lnTo>
                  <a:lnTo>
                    <a:pt x="1127" y="230"/>
                  </a:lnTo>
                  <a:lnTo>
                    <a:pt x="1076" y="236"/>
                  </a:lnTo>
                  <a:lnTo>
                    <a:pt x="1022" y="239"/>
                  </a:lnTo>
                  <a:lnTo>
                    <a:pt x="968" y="241"/>
                  </a:lnTo>
                  <a:lnTo>
                    <a:pt x="913" y="241"/>
                  </a:lnTo>
                  <a:lnTo>
                    <a:pt x="856" y="241"/>
                  </a:lnTo>
                  <a:lnTo>
                    <a:pt x="801" y="239"/>
                  </a:lnTo>
                  <a:lnTo>
                    <a:pt x="749" y="236"/>
                  </a:lnTo>
                  <a:lnTo>
                    <a:pt x="698" y="230"/>
                  </a:lnTo>
                  <a:lnTo>
                    <a:pt x="648" y="225"/>
                  </a:lnTo>
                  <a:lnTo>
                    <a:pt x="602" y="219"/>
                  </a:lnTo>
                  <a:lnTo>
                    <a:pt x="556" y="212"/>
                  </a:lnTo>
                  <a:lnTo>
                    <a:pt x="512" y="204"/>
                  </a:lnTo>
                  <a:lnTo>
                    <a:pt x="471" y="195"/>
                  </a:lnTo>
                  <a:lnTo>
                    <a:pt x="430" y="185"/>
                  </a:lnTo>
                  <a:lnTo>
                    <a:pt x="392" y="174"/>
                  </a:lnTo>
                  <a:lnTo>
                    <a:pt x="356" y="164"/>
                  </a:lnTo>
                  <a:lnTo>
                    <a:pt x="321" y="154"/>
                  </a:lnTo>
                  <a:lnTo>
                    <a:pt x="289" y="143"/>
                  </a:lnTo>
                  <a:lnTo>
                    <a:pt x="257" y="132"/>
                  </a:lnTo>
                  <a:lnTo>
                    <a:pt x="228" y="120"/>
                  </a:lnTo>
                  <a:lnTo>
                    <a:pt x="199" y="108"/>
                  </a:lnTo>
                  <a:lnTo>
                    <a:pt x="174" y="97"/>
                  </a:lnTo>
                  <a:lnTo>
                    <a:pt x="150" y="87"/>
                  </a:lnTo>
                  <a:lnTo>
                    <a:pt x="127" y="76"/>
                  </a:lnTo>
                  <a:lnTo>
                    <a:pt x="88" y="54"/>
                  </a:lnTo>
                  <a:lnTo>
                    <a:pt x="56" y="36"/>
                  </a:lnTo>
                  <a:lnTo>
                    <a:pt x="13" y="10"/>
                  </a:lnTo>
                  <a:lnTo>
                    <a:pt x="0"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79" name="Freeform 19"/>
            <p:cNvSpPr>
              <a:spLocks/>
            </p:cNvSpPr>
            <p:nvPr/>
          </p:nvSpPr>
          <p:spPr bwMode="auto">
            <a:xfrm>
              <a:off x="4940" y="3887"/>
              <a:ext cx="40" cy="7"/>
            </a:xfrm>
            <a:custGeom>
              <a:avLst/>
              <a:gdLst/>
              <a:ahLst/>
              <a:cxnLst>
                <a:cxn ang="0">
                  <a:pos x="919" y="142"/>
                </a:cxn>
                <a:cxn ang="0">
                  <a:pos x="864" y="142"/>
                </a:cxn>
                <a:cxn ang="0">
                  <a:pos x="812" y="140"/>
                </a:cxn>
                <a:cxn ang="0">
                  <a:pos x="761" y="138"/>
                </a:cxn>
                <a:cxn ang="0">
                  <a:pos x="712" y="135"/>
                </a:cxn>
                <a:cxn ang="0">
                  <a:pos x="664" y="132"/>
                </a:cxn>
                <a:cxn ang="0">
                  <a:pos x="619" y="128"/>
                </a:cxn>
                <a:cxn ang="0">
                  <a:pos x="573" y="124"/>
                </a:cxn>
                <a:cxn ang="0">
                  <a:pos x="531" y="119"/>
                </a:cxn>
                <a:cxn ang="0">
                  <a:pos x="490" y="114"/>
                </a:cxn>
                <a:cxn ang="0">
                  <a:pos x="450" y="109"/>
                </a:cxn>
                <a:cxn ang="0">
                  <a:pos x="412" y="103"/>
                </a:cxn>
                <a:cxn ang="0">
                  <a:pos x="376" y="97"/>
                </a:cxn>
                <a:cxn ang="0">
                  <a:pos x="308" y="85"/>
                </a:cxn>
                <a:cxn ang="0">
                  <a:pos x="246" y="71"/>
                </a:cxn>
                <a:cxn ang="0">
                  <a:pos x="191" y="57"/>
                </a:cxn>
                <a:cxn ang="0">
                  <a:pos x="144" y="45"/>
                </a:cxn>
                <a:cxn ang="0">
                  <a:pos x="104" y="33"/>
                </a:cxn>
                <a:cxn ang="0">
                  <a:pos x="71" y="23"/>
                </a:cxn>
                <a:cxn ang="0">
                  <a:pos x="25" y="6"/>
                </a:cxn>
                <a:cxn ang="0">
                  <a:pos x="11" y="0"/>
                </a:cxn>
                <a:cxn ang="0">
                  <a:pos x="0" y="28"/>
                </a:cxn>
                <a:cxn ang="0">
                  <a:pos x="16" y="34"/>
                </a:cxn>
                <a:cxn ang="0">
                  <a:pos x="61" y="50"/>
                </a:cxn>
                <a:cxn ang="0">
                  <a:pos x="96" y="60"/>
                </a:cxn>
                <a:cxn ang="0">
                  <a:pos x="136" y="73"/>
                </a:cxn>
                <a:cxn ang="0">
                  <a:pos x="185" y="86"/>
                </a:cxn>
                <a:cxn ang="0">
                  <a:pos x="240" y="99"/>
                </a:cxn>
                <a:cxn ang="0">
                  <a:pos x="302" y="112"/>
                </a:cxn>
                <a:cxn ang="0">
                  <a:pos x="371" y="125"/>
                </a:cxn>
                <a:cxn ang="0">
                  <a:pos x="407" y="132"/>
                </a:cxn>
                <a:cxn ang="0">
                  <a:pos x="446" y="137"/>
                </a:cxn>
                <a:cxn ang="0">
                  <a:pos x="486" y="144"/>
                </a:cxn>
                <a:cxn ang="0">
                  <a:pos x="528" y="149"/>
                </a:cxn>
                <a:cxn ang="0">
                  <a:pos x="571" y="153"/>
                </a:cxn>
                <a:cxn ang="0">
                  <a:pos x="616" y="158"/>
                </a:cxn>
                <a:cxn ang="0">
                  <a:pos x="662" y="161"/>
                </a:cxn>
                <a:cxn ang="0">
                  <a:pos x="710" y="164"/>
                </a:cxn>
                <a:cxn ang="0">
                  <a:pos x="760" y="167"/>
                </a:cxn>
                <a:cxn ang="0">
                  <a:pos x="811" y="169"/>
                </a:cxn>
                <a:cxn ang="0">
                  <a:pos x="864" y="170"/>
                </a:cxn>
                <a:cxn ang="0">
                  <a:pos x="919" y="170"/>
                </a:cxn>
                <a:cxn ang="0">
                  <a:pos x="919" y="142"/>
                </a:cxn>
              </a:cxnLst>
              <a:rect l="0" t="0" r="r" b="b"/>
              <a:pathLst>
                <a:path w="919" h="170">
                  <a:moveTo>
                    <a:pt x="919" y="142"/>
                  </a:moveTo>
                  <a:lnTo>
                    <a:pt x="864" y="142"/>
                  </a:lnTo>
                  <a:lnTo>
                    <a:pt x="812" y="140"/>
                  </a:lnTo>
                  <a:lnTo>
                    <a:pt x="761" y="138"/>
                  </a:lnTo>
                  <a:lnTo>
                    <a:pt x="712" y="135"/>
                  </a:lnTo>
                  <a:lnTo>
                    <a:pt x="664" y="132"/>
                  </a:lnTo>
                  <a:lnTo>
                    <a:pt x="619" y="128"/>
                  </a:lnTo>
                  <a:lnTo>
                    <a:pt x="573" y="124"/>
                  </a:lnTo>
                  <a:lnTo>
                    <a:pt x="531" y="119"/>
                  </a:lnTo>
                  <a:lnTo>
                    <a:pt x="490" y="114"/>
                  </a:lnTo>
                  <a:lnTo>
                    <a:pt x="450" y="109"/>
                  </a:lnTo>
                  <a:lnTo>
                    <a:pt x="412" y="103"/>
                  </a:lnTo>
                  <a:lnTo>
                    <a:pt x="376" y="97"/>
                  </a:lnTo>
                  <a:lnTo>
                    <a:pt x="308" y="85"/>
                  </a:lnTo>
                  <a:lnTo>
                    <a:pt x="246" y="71"/>
                  </a:lnTo>
                  <a:lnTo>
                    <a:pt x="191" y="57"/>
                  </a:lnTo>
                  <a:lnTo>
                    <a:pt x="144" y="45"/>
                  </a:lnTo>
                  <a:lnTo>
                    <a:pt x="104" y="33"/>
                  </a:lnTo>
                  <a:lnTo>
                    <a:pt x="71" y="23"/>
                  </a:lnTo>
                  <a:lnTo>
                    <a:pt x="25" y="6"/>
                  </a:lnTo>
                  <a:lnTo>
                    <a:pt x="11" y="0"/>
                  </a:lnTo>
                  <a:lnTo>
                    <a:pt x="0" y="28"/>
                  </a:lnTo>
                  <a:lnTo>
                    <a:pt x="16" y="34"/>
                  </a:lnTo>
                  <a:lnTo>
                    <a:pt x="61" y="50"/>
                  </a:lnTo>
                  <a:lnTo>
                    <a:pt x="96" y="60"/>
                  </a:lnTo>
                  <a:lnTo>
                    <a:pt x="136" y="73"/>
                  </a:lnTo>
                  <a:lnTo>
                    <a:pt x="185" y="86"/>
                  </a:lnTo>
                  <a:lnTo>
                    <a:pt x="240" y="99"/>
                  </a:lnTo>
                  <a:lnTo>
                    <a:pt x="302" y="112"/>
                  </a:lnTo>
                  <a:lnTo>
                    <a:pt x="371" y="125"/>
                  </a:lnTo>
                  <a:lnTo>
                    <a:pt x="407" y="132"/>
                  </a:lnTo>
                  <a:lnTo>
                    <a:pt x="446" y="137"/>
                  </a:lnTo>
                  <a:lnTo>
                    <a:pt x="486" y="144"/>
                  </a:lnTo>
                  <a:lnTo>
                    <a:pt x="528" y="149"/>
                  </a:lnTo>
                  <a:lnTo>
                    <a:pt x="571" y="153"/>
                  </a:lnTo>
                  <a:lnTo>
                    <a:pt x="616" y="158"/>
                  </a:lnTo>
                  <a:lnTo>
                    <a:pt x="662" y="161"/>
                  </a:lnTo>
                  <a:lnTo>
                    <a:pt x="710" y="164"/>
                  </a:lnTo>
                  <a:lnTo>
                    <a:pt x="760" y="167"/>
                  </a:lnTo>
                  <a:lnTo>
                    <a:pt x="811" y="169"/>
                  </a:lnTo>
                  <a:lnTo>
                    <a:pt x="864" y="170"/>
                  </a:lnTo>
                  <a:lnTo>
                    <a:pt x="919" y="170"/>
                  </a:lnTo>
                  <a:lnTo>
                    <a:pt x="919" y="142"/>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0" name="Freeform 20"/>
            <p:cNvSpPr>
              <a:spLocks/>
            </p:cNvSpPr>
            <p:nvPr/>
          </p:nvSpPr>
          <p:spPr bwMode="auto">
            <a:xfrm>
              <a:off x="4980" y="3885"/>
              <a:ext cx="43" cy="9"/>
            </a:xfrm>
            <a:custGeom>
              <a:avLst/>
              <a:gdLst/>
              <a:ahLst/>
              <a:cxnLst>
                <a:cxn ang="0">
                  <a:pos x="924" y="64"/>
                </a:cxn>
                <a:cxn ang="0">
                  <a:pos x="910" y="38"/>
                </a:cxn>
                <a:cxn ang="0">
                  <a:pos x="896" y="44"/>
                </a:cxn>
                <a:cxn ang="0">
                  <a:pos x="850" y="61"/>
                </a:cxn>
                <a:cxn ang="0">
                  <a:pos x="818" y="71"/>
                </a:cxn>
                <a:cxn ang="0">
                  <a:pos x="777" y="83"/>
                </a:cxn>
                <a:cxn ang="0">
                  <a:pos x="728" y="95"/>
                </a:cxn>
                <a:cxn ang="0">
                  <a:pos x="674" y="109"/>
                </a:cxn>
                <a:cxn ang="0">
                  <a:pos x="613" y="123"/>
                </a:cxn>
                <a:cxn ang="0">
                  <a:pos x="544" y="135"/>
                </a:cxn>
                <a:cxn ang="0">
                  <a:pos x="509" y="141"/>
                </a:cxn>
                <a:cxn ang="0">
                  <a:pos x="470" y="147"/>
                </a:cxn>
                <a:cxn ang="0">
                  <a:pos x="429" y="152"/>
                </a:cxn>
                <a:cxn ang="0">
                  <a:pos x="389" y="157"/>
                </a:cxn>
                <a:cxn ang="0">
                  <a:pos x="345" y="162"/>
                </a:cxn>
                <a:cxn ang="0">
                  <a:pos x="300" y="166"/>
                </a:cxn>
                <a:cxn ang="0">
                  <a:pos x="254" y="170"/>
                </a:cxn>
                <a:cxn ang="0">
                  <a:pos x="207" y="173"/>
                </a:cxn>
                <a:cxn ang="0">
                  <a:pos x="157" y="176"/>
                </a:cxn>
                <a:cxn ang="0">
                  <a:pos x="105" y="178"/>
                </a:cxn>
                <a:cxn ang="0">
                  <a:pos x="52" y="180"/>
                </a:cxn>
                <a:cxn ang="0">
                  <a:pos x="0" y="180"/>
                </a:cxn>
                <a:cxn ang="0">
                  <a:pos x="0" y="208"/>
                </a:cxn>
                <a:cxn ang="0">
                  <a:pos x="52" y="208"/>
                </a:cxn>
                <a:cxn ang="0">
                  <a:pos x="106" y="207"/>
                </a:cxn>
                <a:cxn ang="0">
                  <a:pos x="158" y="205"/>
                </a:cxn>
                <a:cxn ang="0">
                  <a:pos x="208" y="202"/>
                </a:cxn>
                <a:cxn ang="0">
                  <a:pos x="256" y="199"/>
                </a:cxn>
                <a:cxn ang="0">
                  <a:pos x="303" y="196"/>
                </a:cxn>
                <a:cxn ang="0">
                  <a:pos x="347" y="191"/>
                </a:cxn>
                <a:cxn ang="0">
                  <a:pos x="392" y="187"/>
                </a:cxn>
                <a:cxn ang="0">
                  <a:pos x="434" y="182"/>
                </a:cxn>
                <a:cxn ang="0">
                  <a:pos x="474" y="175"/>
                </a:cxn>
                <a:cxn ang="0">
                  <a:pos x="513" y="170"/>
                </a:cxn>
                <a:cxn ang="0">
                  <a:pos x="549" y="163"/>
                </a:cxn>
                <a:cxn ang="0">
                  <a:pos x="618" y="150"/>
                </a:cxn>
                <a:cxn ang="0">
                  <a:pos x="680" y="137"/>
                </a:cxn>
                <a:cxn ang="0">
                  <a:pos x="736" y="124"/>
                </a:cxn>
                <a:cxn ang="0">
                  <a:pos x="784" y="111"/>
                </a:cxn>
                <a:cxn ang="0">
                  <a:pos x="826" y="98"/>
                </a:cxn>
                <a:cxn ang="0">
                  <a:pos x="859" y="88"/>
                </a:cxn>
                <a:cxn ang="0">
                  <a:pos x="905" y="72"/>
                </a:cxn>
                <a:cxn ang="0">
                  <a:pos x="921" y="66"/>
                </a:cxn>
                <a:cxn ang="0">
                  <a:pos x="907" y="40"/>
                </a:cxn>
                <a:cxn ang="0">
                  <a:pos x="924" y="64"/>
                </a:cxn>
                <a:cxn ang="0">
                  <a:pos x="1003" y="0"/>
                </a:cxn>
                <a:cxn ang="0">
                  <a:pos x="910" y="38"/>
                </a:cxn>
                <a:cxn ang="0">
                  <a:pos x="924" y="64"/>
                </a:cxn>
              </a:cxnLst>
              <a:rect l="0" t="0" r="r" b="b"/>
              <a:pathLst>
                <a:path w="1003" h="208">
                  <a:moveTo>
                    <a:pt x="924" y="64"/>
                  </a:moveTo>
                  <a:lnTo>
                    <a:pt x="910" y="38"/>
                  </a:lnTo>
                  <a:lnTo>
                    <a:pt x="896" y="44"/>
                  </a:lnTo>
                  <a:lnTo>
                    <a:pt x="850" y="61"/>
                  </a:lnTo>
                  <a:lnTo>
                    <a:pt x="818" y="71"/>
                  </a:lnTo>
                  <a:lnTo>
                    <a:pt x="777" y="83"/>
                  </a:lnTo>
                  <a:lnTo>
                    <a:pt x="728" y="95"/>
                  </a:lnTo>
                  <a:lnTo>
                    <a:pt x="674" y="109"/>
                  </a:lnTo>
                  <a:lnTo>
                    <a:pt x="613" y="123"/>
                  </a:lnTo>
                  <a:lnTo>
                    <a:pt x="544" y="135"/>
                  </a:lnTo>
                  <a:lnTo>
                    <a:pt x="509" y="141"/>
                  </a:lnTo>
                  <a:lnTo>
                    <a:pt x="470" y="147"/>
                  </a:lnTo>
                  <a:lnTo>
                    <a:pt x="429" y="152"/>
                  </a:lnTo>
                  <a:lnTo>
                    <a:pt x="389" y="157"/>
                  </a:lnTo>
                  <a:lnTo>
                    <a:pt x="345" y="162"/>
                  </a:lnTo>
                  <a:lnTo>
                    <a:pt x="300" y="166"/>
                  </a:lnTo>
                  <a:lnTo>
                    <a:pt x="254" y="170"/>
                  </a:lnTo>
                  <a:lnTo>
                    <a:pt x="207" y="173"/>
                  </a:lnTo>
                  <a:lnTo>
                    <a:pt x="157" y="176"/>
                  </a:lnTo>
                  <a:lnTo>
                    <a:pt x="105" y="178"/>
                  </a:lnTo>
                  <a:lnTo>
                    <a:pt x="52" y="180"/>
                  </a:lnTo>
                  <a:lnTo>
                    <a:pt x="0" y="180"/>
                  </a:lnTo>
                  <a:lnTo>
                    <a:pt x="0" y="208"/>
                  </a:lnTo>
                  <a:lnTo>
                    <a:pt x="52" y="208"/>
                  </a:lnTo>
                  <a:lnTo>
                    <a:pt x="106" y="207"/>
                  </a:lnTo>
                  <a:lnTo>
                    <a:pt x="158" y="205"/>
                  </a:lnTo>
                  <a:lnTo>
                    <a:pt x="208" y="202"/>
                  </a:lnTo>
                  <a:lnTo>
                    <a:pt x="256" y="199"/>
                  </a:lnTo>
                  <a:lnTo>
                    <a:pt x="303" y="196"/>
                  </a:lnTo>
                  <a:lnTo>
                    <a:pt x="347" y="191"/>
                  </a:lnTo>
                  <a:lnTo>
                    <a:pt x="392" y="187"/>
                  </a:lnTo>
                  <a:lnTo>
                    <a:pt x="434" y="182"/>
                  </a:lnTo>
                  <a:lnTo>
                    <a:pt x="474" y="175"/>
                  </a:lnTo>
                  <a:lnTo>
                    <a:pt x="513" y="170"/>
                  </a:lnTo>
                  <a:lnTo>
                    <a:pt x="549" y="163"/>
                  </a:lnTo>
                  <a:lnTo>
                    <a:pt x="618" y="150"/>
                  </a:lnTo>
                  <a:lnTo>
                    <a:pt x="680" y="137"/>
                  </a:lnTo>
                  <a:lnTo>
                    <a:pt x="736" y="124"/>
                  </a:lnTo>
                  <a:lnTo>
                    <a:pt x="784" y="111"/>
                  </a:lnTo>
                  <a:lnTo>
                    <a:pt x="826" y="98"/>
                  </a:lnTo>
                  <a:lnTo>
                    <a:pt x="859" y="88"/>
                  </a:lnTo>
                  <a:lnTo>
                    <a:pt x="905" y="72"/>
                  </a:lnTo>
                  <a:lnTo>
                    <a:pt x="921" y="66"/>
                  </a:lnTo>
                  <a:lnTo>
                    <a:pt x="907" y="40"/>
                  </a:lnTo>
                  <a:lnTo>
                    <a:pt x="924" y="64"/>
                  </a:lnTo>
                  <a:lnTo>
                    <a:pt x="1003" y="0"/>
                  </a:lnTo>
                  <a:lnTo>
                    <a:pt x="910" y="38"/>
                  </a:lnTo>
                  <a:lnTo>
                    <a:pt x="924" y="64"/>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1" name="Freeform 21"/>
            <p:cNvSpPr>
              <a:spLocks/>
            </p:cNvSpPr>
            <p:nvPr/>
          </p:nvSpPr>
          <p:spPr bwMode="auto">
            <a:xfrm>
              <a:off x="4980" y="3887"/>
              <a:ext cx="40" cy="11"/>
            </a:xfrm>
            <a:custGeom>
              <a:avLst/>
              <a:gdLst/>
              <a:ahLst/>
              <a:cxnLst>
                <a:cxn ang="0">
                  <a:pos x="0" y="269"/>
                </a:cxn>
                <a:cxn ang="0">
                  <a:pos x="56" y="269"/>
                </a:cxn>
                <a:cxn ang="0">
                  <a:pos x="110" y="267"/>
                </a:cxn>
                <a:cxn ang="0">
                  <a:pos x="164" y="263"/>
                </a:cxn>
                <a:cxn ang="0">
                  <a:pos x="216" y="258"/>
                </a:cxn>
                <a:cxn ang="0">
                  <a:pos x="265" y="253"/>
                </a:cxn>
                <a:cxn ang="0">
                  <a:pos x="313" y="246"/>
                </a:cxn>
                <a:cxn ang="0">
                  <a:pos x="359" y="238"/>
                </a:cxn>
                <a:cxn ang="0">
                  <a:pos x="403" y="230"/>
                </a:cxn>
                <a:cxn ang="0">
                  <a:pos x="446" y="222"/>
                </a:cxn>
                <a:cxn ang="0">
                  <a:pos x="486" y="213"/>
                </a:cxn>
                <a:cxn ang="0">
                  <a:pos x="525" y="202"/>
                </a:cxn>
                <a:cxn ang="0">
                  <a:pos x="562" y="192"/>
                </a:cxn>
                <a:cxn ang="0">
                  <a:pos x="598" y="180"/>
                </a:cxn>
                <a:cxn ang="0">
                  <a:pos x="631" y="169"/>
                </a:cxn>
                <a:cxn ang="0">
                  <a:pos x="663" y="158"/>
                </a:cxn>
                <a:cxn ang="0">
                  <a:pos x="693" y="147"/>
                </a:cxn>
                <a:cxn ang="0">
                  <a:pos x="720" y="135"/>
                </a:cxn>
                <a:cxn ang="0">
                  <a:pos x="746" y="123"/>
                </a:cxn>
                <a:cxn ang="0">
                  <a:pos x="771" y="112"/>
                </a:cxn>
                <a:cxn ang="0">
                  <a:pos x="793" y="102"/>
                </a:cxn>
                <a:cxn ang="0">
                  <a:pos x="833" y="82"/>
                </a:cxn>
                <a:cxn ang="0">
                  <a:pos x="865" y="61"/>
                </a:cxn>
                <a:cxn ang="0">
                  <a:pos x="909" y="35"/>
                </a:cxn>
                <a:cxn ang="0">
                  <a:pos x="924" y="24"/>
                </a:cxn>
                <a:cxn ang="0">
                  <a:pos x="907" y="0"/>
                </a:cxn>
                <a:cxn ang="0">
                  <a:pos x="894" y="10"/>
                </a:cxn>
                <a:cxn ang="0">
                  <a:pos x="851" y="37"/>
                </a:cxn>
                <a:cxn ang="0">
                  <a:pos x="820" y="55"/>
                </a:cxn>
                <a:cxn ang="0">
                  <a:pos x="780" y="77"/>
                </a:cxn>
                <a:cxn ang="0">
                  <a:pos x="759" y="87"/>
                </a:cxn>
                <a:cxn ang="0">
                  <a:pos x="735" y="97"/>
                </a:cxn>
                <a:cxn ang="0">
                  <a:pos x="709" y="108"/>
                </a:cxn>
                <a:cxn ang="0">
                  <a:pos x="681" y="119"/>
                </a:cxn>
                <a:cxn ang="0">
                  <a:pos x="652" y="131"/>
                </a:cxn>
                <a:cxn ang="0">
                  <a:pos x="621" y="143"/>
                </a:cxn>
                <a:cxn ang="0">
                  <a:pos x="589" y="153"/>
                </a:cxn>
                <a:cxn ang="0">
                  <a:pos x="553" y="164"/>
                </a:cxn>
                <a:cxn ang="0">
                  <a:pos x="518" y="174"/>
                </a:cxn>
                <a:cxn ang="0">
                  <a:pos x="479" y="183"/>
                </a:cxn>
                <a:cxn ang="0">
                  <a:pos x="440" y="194"/>
                </a:cxn>
                <a:cxn ang="0">
                  <a:pos x="398" y="202"/>
                </a:cxn>
                <a:cxn ang="0">
                  <a:pos x="353" y="211"/>
                </a:cxn>
                <a:cxn ang="0">
                  <a:pos x="308" y="218"/>
                </a:cxn>
                <a:cxn ang="0">
                  <a:pos x="262" y="224"/>
                </a:cxn>
                <a:cxn ang="0">
                  <a:pos x="213" y="229"/>
                </a:cxn>
                <a:cxn ang="0">
                  <a:pos x="162" y="234"/>
                </a:cxn>
                <a:cxn ang="0">
                  <a:pos x="109" y="237"/>
                </a:cxn>
                <a:cxn ang="0">
                  <a:pos x="55" y="239"/>
                </a:cxn>
                <a:cxn ang="0">
                  <a:pos x="0" y="239"/>
                </a:cxn>
                <a:cxn ang="0">
                  <a:pos x="0" y="269"/>
                </a:cxn>
              </a:cxnLst>
              <a:rect l="0" t="0" r="r" b="b"/>
              <a:pathLst>
                <a:path w="924" h="269">
                  <a:moveTo>
                    <a:pt x="0" y="269"/>
                  </a:moveTo>
                  <a:lnTo>
                    <a:pt x="56" y="269"/>
                  </a:lnTo>
                  <a:lnTo>
                    <a:pt x="110" y="267"/>
                  </a:lnTo>
                  <a:lnTo>
                    <a:pt x="164" y="263"/>
                  </a:lnTo>
                  <a:lnTo>
                    <a:pt x="216" y="258"/>
                  </a:lnTo>
                  <a:lnTo>
                    <a:pt x="265" y="253"/>
                  </a:lnTo>
                  <a:lnTo>
                    <a:pt x="313" y="246"/>
                  </a:lnTo>
                  <a:lnTo>
                    <a:pt x="359" y="238"/>
                  </a:lnTo>
                  <a:lnTo>
                    <a:pt x="403" y="230"/>
                  </a:lnTo>
                  <a:lnTo>
                    <a:pt x="446" y="222"/>
                  </a:lnTo>
                  <a:lnTo>
                    <a:pt x="486" y="213"/>
                  </a:lnTo>
                  <a:lnTo>
                    <a:pt x="525" y="202"/>
                  </a:lnTo>
                  <a:lnTo>
                    <a:pt x="562" y="192"/>
                  </a:lnTo>
                  <a:lnTo>
                    <a:pt x="598" y="180"/>
                  </a:lnTo>
                  <a:lnTo>
                    <a:pt x="631" y="169"/>
                  </a:lnTo>
                  <a:lnTo>
                    <a:pt x="663" y="158"/>
                  </a:lnTo>
                  <a:lnTo>
                    <a:pt x="693" y="147"/>
                  </a:lnTo>
                  <a:lnTo>
                    <a:pt x="720" y="135"/>
                  </a:lnTo>
                  <a:lnTo>
                    <a:pt x="746" y="123"/>
                  </a:lnTo>
                  <a:lnTo>
                    <a:pt x="771" y="112"/>
                  </a:lnTo>
                  <a:lnTo>
                    <a:pt x="793" y="102"/>
                  </a:lnTo>
                  <a:lnTo>
                    <a:pt x="833" y="82"/>
                  </a:lnTo>
                  <a:lnTo>
                    <a:pt x="865" y="61"/>
                  </a:lnTo>
                  <a:lnTo>
                    <a:pt x="909" y="35"/>
                  </a:lnTo>
                  <a:lnTo>
                    <a:pt x="924" y="24"/>
                  </a:lnTo>
                  <a:lnTo>
                    <a:pt x="907" y="0"/>
                  </a:lnTo>
                  <a:lnTo>
                    <a:pt x="894" y="10"/>
                  </a:lnTo>
                  <a:lnTo>
                    <a:pt x="851" y="37"/>
                  </a:lnTo>
                  <a:lnTo>
                    <a:pt x="820" y="55"/>
                  </a:lnTo>
                  <a:lnTo>
                    <a:pt x="780" y="77"/>
                  </a:lnTo>
                  <a:lnTo>
                    <a:pt x="759" y="87"/>
                  </a:lnTo>
                  <a:lnTo>
                    <a:pt x="735" y="97"/>
                  </a:lnTo>
                  <a:lnTo>
                    <a:pt x="709" y="108"/>
                  </a:lnTo>
                  <a:lnTo>
                    <a:pt x="681" y="119"/>
                  </a:lnTo>
                  <a:lnTo>
                    <a:pt x="652" y="131"/>
                  </a:lnTo>
                  <a:lnTo>
                    <a:pt x="621" y="143"/>
                  </a:lnTo>
                  <a:lnTo>
                    <a:pt x="589" y="153"/>
                  </a:lnTo>
                  <a:lnTo>
                    <a:pt x="553" y="164"/>
                  </a:lnTo>
                  <a:lnTo>
                    <a:pt x="518" y="174"/>
                  </a:lnTo>
                  <a:lnTo>
                    <a:pt x="479" y="183"/>
                  </a:lnTo>
                  <a:lnTo>
                    <a:pt x="440" y="194"/>
                  </a:lnTo>
                  <a:lnTo>
                    <a:pt x="398" y="202"/>
                  </a:lnTo>
                  <a:lnTo>
                    <a:pt x="353" y="211"/>
                  </a:lnTo>
                  <a:lnTo>
                    <a:pt x="308" y="218"/>
                  </a:lnTo>
                  <a:lnTo>
                    <a:pt x="262" y="224"/>
                  </a:lnTo>
                  <a:lnTo>
                    <a:pt x="213" y="229"/>
                  </a:lnTo>
                  <a:lnTo>
                    <a:pt x="162" y="234"/>
                  </a:lnTo>
                  <a:lnTo>
                    <a:pt x="109" y="237"/>
                  </a:lnTo>
                  <a:lnTo>
                    <a:pt x="55" y="239"/>
                  </a:lnTo>
                  <a:lnTo>
                    <a:pt x="0" y="239"/>
                  </a:lnTo>
                  <a:lnTo>
                    <a:pt x="0" y="269"/>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2" name="Freeform 22"/>
            <p:cNvSpPr>
              <a:spLocks/>
            </p:cNvSpPr>
            <p:nvPr/>
          </p:nvSpPr>
          <p:spPr bwMode="auto">
            <a:xfrm>
              <a:off x="4936" y="3885"/>
              <a:ext cx="44" cy="13"/>
            </a:xfrm>
            <a:custGeom>
              <a:avLst/>
              <a:gdLst/>
              <a:ahLst/>
              <a:cxnLst>
                <a:cxn ang="0">
                  <a:pos x="91" y="38"/>
                </a:cxn>
                <a:cxn ang="0">
                  <a:pos x="77" y="64"/>
                </a:cxn>
                <a:cxn ang="0">
                  <a:pos x="92" y="75"/>
                </a:cxn>
                <a:cxn ang="0">
                  <a:pos x="135" y="101"/>
                </a:cxn>
                <a:cxn ang="0">
                  <a:pos x="167" y="121"/>
                </a:cxn>
                <a:cxn ang="0">
                  <a:pos x="207" y="142"/>
                </a:cxn>
                <a:cxn ang="0">
                  <a:pos x="230" y="152"/>
                </a:cxn>
                <a:cxn ang="0">
                  <a:pos x="254" y="163"/>
                </a:cxn>
                <a:cxn ang="0">
                  <a:pos x="280" y="175"/>
                </a:cxn>
                <a:cxn ang="0">
                  <a:pos x="309" y="187"/>
                </a:cxn>
                <a:cxn ang="0">
                  <a:pos x="338" y="198"/>
                </a:cxn>
                <a:cxn ang="0">
                  <a:pos x="369" y="209"/>
                </a:cxn>
                <a:cxn ang="0">
                  <a:pos x="403" y="220"/>
                </a:cxn>
                <a:cxn ang="0">
                  <a:pos x="438" y="232"/>
                </a:cxn>
                <a:cxn ang="0">
                  <a:pos x="474" y="242"/>
                </a:cxn>
                <a:cxn ang="0">
                  <a:pos x="513" y="253"/>
                </a:cxn>
                <a:cxn ang="0">
                  <a:pos x="554" y="262"/>
                </a:cxn>
                <a:cxn ang="0">
                  <a:pos x="595" y="270"/>
                </a:cxn>
                <a:cxn ang="0">
                  <a:pos x="640" y="278"/>
                </a:cxn>
                <a:cxn ang="0">
                  <a:pos x="686" y="286"/>
                </a:cxn>
                <a:cxn ang="0">
                  <a:pos x="733" y="293"/>
                </a:cxn>
                <a:cxn ang="0">
                  <a:pos x="783" y="298"/>
                </a:cxn>
                <a:cxn ang="0">
                  <a:pos x="834" y="303"/>
                </a:cxn>
                <a:cxn ang="0">
                  <a:pos x="887" y="307"/>
                </a:cxn>
                <a:cxn ang="0">
                  <a:pos x="942" y="309"/>
                </a:cxn>
                <a:cxn ang="0">
                  <a:pos x="999" y="309"/>
                </a:cxn>
                <a:cxn ang="0">
                  <a:pos x="999" y="279"/>
                </a:cxn>
                <a:cxn ang="0">
                  <a:pos x="942" y="279"/>
                </a:cxn>
                <a:cxn ang="0">
                  <a:pos x="888" y="277"/>
                </a:cxn>
                <a:cxn ang="0">
                  <a:pos x="836" y="274"/>
                </a:cxn>
                <a:cxn ang="0">
                  <a:pos x="785" y="269"/>
                </a:cxn>
                <a:cxn ang="0">
                  <a:pos x="736" y="264"/>
                </a:cxn>
                <a:cxn ang="0">
                  <a:pos x="690" y="258"/>
                </a:cxn>
                <a:cxn ang="0">
                  <a:pos x="645" y="251"/>
                </a:cxn>
                <a:cxn ang="0">
                  <a:pos x="602" y="242"/>
                </a:cxn>
                <a:cxn ang="0">
                  <a:pos x="560" y="234"/>
                </a:cxn>
                <a:cxn ang="0">
                  <a:pos x="520" y="223"/>
                </a:cxn>
                <a:cxn ang="0">
                  <a:pos x="482" y="214"/>
                </a:cxn>
                <a:cxn ang="0">
                  <a:pos x="446" y="204"/>
                </a:cxn>
                <a:cxn ang="0">
                  <a:pos x="411" y="193"/>
                </a:cxn>
                <a:cxn ang="0">
                  <a:pos x="379" y="183"/>
                </a:cxn>
                <a:cxn ang="0">
                  <a:pos x="348" y="171"/>
                </a:cxn>
                <a:cxn ang="0">
                  <a:pos x="319" y="159"/>
                </a:cxn>
                <a:cxn ang="0">
                  <a:pos x="291" y="148"/>
                </a:cxn>
                <a:cxn ang="0">
                  <a:pos x="266" y="137"/>
                </a:cxn>
                <a:cxn ang="0">
                  <a:pos x="243" y="127"/>
                </a:cxn>
                <a:cxn ang="0">
                  <a:pos x="220" y="117"/>
                </a:cxn>
                <a:cxn ang="0">
                  <a:pos x="182" y="95"/>
                </a:cxn>
                <a:cxn ang="0">
                  <a:pos x="150" y="77"/>
                </a:cxn>
                <a:cxn ang="0">
                  <a:pos x="107" y="50"/>
                </a:cxn>
                <a:cxn ang="0">
                  <a:pos x="94" y="40"/>
                </a:cxn>
                <a:cxn ang="0">
                  <a:pos x="80" y="66"/>
                </a:cxn>
                <a:cxn ang="0">
                  <a:pos x="91" y="38"/>
                </a:cxn>
                <a:cxn ang="0">
                  <a:pos x="0" y="0"/>
                </a:cxn>
                <a:cxn ang="0">
                  <a:pos x="77" y="64"/>
                </a:cxn>
                <a:cxn ang="0">
                  <a:pos x="91" y="38"/>
                </a:cxn>
              </a:cxnLst>
              <a:rect l="0" t="0" r="r" b="b"/>
              <a:pathLst>
                <a:path w="999" h="309">
                  <a:moveTo>
                    <a:pt x="91" y="38"/>
                  </a:moveTo>
                  <a:lnTo>
                    <a:pt x="77" y="64"/>
                  </a:lnTo>
                  <a:lnTo>
                    <a:pt x="92" y="75"/>
                  </a:lnTo>
                  <a:lnTo>
                    <a:pt x="135" y="101"/>
                  </a:lnTo>
                  <a:lnTo>
                    <a:pt x="167" y="121"/>
                  </a:lnTo>
                  <a:lnTo>
                    <a:pt x="207" y="142"/>
                  </a:lnTo>
                  <a:lnTo>
                    <a:pt x="230" y="152"/>
                  </a:lnTo>
                  <a:lnTo>
                    <a:pt x="254" y="163"/>
                  </a:lnTo>
                  <a:lnTo>
                    <a:pt x="280" y="175"/>
                  </a:lnTo>
                  <a:lnTo>
                    <a:pt x="309" y="187"/>
                  </a:lnTo>
                  <a:lnTo>
                    <a:pt x="338" y="198"/>
                  </a:lnTo>
                  <a:lnTo>
                    <a:pt x="369" y="209"/>
                  </a:lnTo>
                  <a:lnTo>
                    <a:pt x="403" y="220"/>
                  </a:lnTo>
                  <a:lnTo>
                    <a:pt x="438" y="232"/>
                  </a:lnTo>
                  <a:lnTo>
                    <a:pt x="474" y="242"/>
                  </a:lnTo>
                  <a:lnTo>
                    <a:pt x="513" y="253"/>
                  </a:lnTo>
                  <a:lnTo>
                    <a:pt x="554" y="262"/>
                  </a:lnTo>
                  <a:lnTo>
                    <a:pt x="595" y="270"/>
                  </a:lnTo>
                  <a:lnTo>
                    <a:pt x="640" y="278"/>
                  </a:lnTo>
                  <a:lnTo>
                    <a:pt x="686" y="286"/>
                  </a:lnTo>
                  <a:lnTo>
                    <a:pt x="733" y="293"/>
                  </a:lnTo>
                  <a:lnTo>
                    <a:pt x="783" y="298"/>
                  </a:lnTo>
                  <a:lnTo>
                    <a:pt x="834" y="303"/>
                  </a:lnTo>
                  <a:lnTo>
                    <a:pt x="887" y="307"/>
                  </a:lnTo>
                  <a:lnTo>
                    <a:pt x="942" y="309"/>
                  </a:lnTo>
                  <a:lnTo>
                    <a:pt x="999" y="309"/>
                  </a:lnTo>
                  <a:lnTo>
                    <a:pt x="999" y="279"/>
                  </a:lnTo>
                  <a:lnTo>
                    <a:pt x="942" y="279"/>
                  </a:lnTo>
                  <a:lnTo>
                    <a:pt x="888" y="277"/>
                  </a:lnTo>
                  <a:lnTo>
                    <a:pt x="836" y="274"/>
                  </a:lnTo>
                  <a:lnTo>
                    <a:pt x="785" y="269"/>
                  </a:lnTo>
                  <a:lnTo>
                    <a:pt x="736" y="264"/>
                  </a:lnTo>
                  <a:lnTo>
                    <a:pt x="690" y="258"/>
                  </a:lnTo>
                  <a:lnTo>
                    <a:pt x="645" y="251"/>
                  </a:lnTo>
                  <a:lnTo>
                    <a:pt x="602" y="242"/>
                  </a:lnTo>
                  <a:lnTo>
                    <a:pt x="560" y="234"/>
                  </a:lnTo>
                  <a:lnTo>
                    <a:pt x="520" y="223"/>
                  </a:lnTo>
                  <a:lnTo>
                    <a:pt x="482" y="214"/>
                  </a:lnTo>
                  <a:lnTo>
                    <a:pt x="446" y="204"/>
                  </a:lnTo>
                  <a:lnTo>
                    <a:pt x="411" y="193"/>
                  </a:lnTo>
                  <a:lnTo>
                    <a:pt x="379" y="183"/>
                  </a:lnTo>
                  <a:lnTo>
                    <a:pt x="348" y="171"/>
                  </a:lnTo>
                  <a:lnTo>
                    <a:pt x="319" y="159"/>
                  </a:lnTo>
                  <a:lnTo>
                    <a:pt x="291" y="148"/>
                  </a:lnTo>
                  <a:lnTo>
                    <a:pt x="266" y="137"/>
                  </a:lnTo>
                  <a:lnTo>
                    <a:pt x="243" y="127"/>
                  </a:lnTo>
                  <a:lnTo>
                    <a:pt x="220" y="117"/>
                  </a:lnTo>
                  <a:lnTo>
                    <a:pt x="182" y="95"/>
                  </a:lnTo>
                  <a:lnTo>
                    <a:pt x="150" y="77"/>
                  </a:lnTo>
                  <a:lnTo>
                    <a:pt x="107" y="50"/>
                  </a:lnTo>
                  <a:lnTo>
                    <a:pt x="94" y="40"/>
                  </a:lnTo>
                  <a:lnTo>
                    <a:pt x="80" y="66"/>
                  </a:lnTo>
                  <a:lnTo>
                    <a:pt x="91" y="38"/>
                  </a:lnTo>
                  <a:lnTo>
                    <a:pt x="0" y="0"/>
                  </a:lnTo>
                  <a:lnTo>
                    <a:pt x="77" y="64"/>
                  </a:lnTo>
                  <a:lnTo>
                    <a:pt x="91" y="38"/>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3" name="Freeform 23"/>
            <p:cNvSpPr>
              <a:spLocks/>
            </p:cNvSpPr>
            <p:nvPr/>
          </p:nvSpPr>
          <p:spPr bwMode="auto">
            <a:xfrm>
              <a:off x="4801" y="3840"/>
              <a:ext cx="264" cy="271"/>
            </a:xfrm>
            <a:custGeom>
              <a:avLst/>
              <a:gdLst/>
              <a:ahLst/>
              <a:cxnLst>
                <a:cxn ang="0">
                  <a:pos x="3307" y="37"/>
                </a:cxn>
                <a:cxn ang="0">
                  <a:pos x="2559" y="190"/>
                </a:cxn>
                <a:cxn ang="0">
                  <a:pos x="1878" y="453"/>
                </a:cxn>
                <a:cxn ang="0">
                  <a:pos x="1277" y="813"/>
                </a:cxn>
                <a:cxn ang="0">
                  <a:pos x="775" y="1257"/>
                </a:cxn>
                <a:cxn ang="0">
                  <a:pos x="384" y="1772"/>
                </a:cxn>
                <a:cxn ang="0">
                  <a:pos x="123" y="2346"/>
                </a:cxn>
                <a:cxn ang="0">
                  <a:pos x="5" y="2967"/>
                </a:cxn>
                <a:cxn ang="0">
                  <a:pos x="46" y="3603"/>
                </a:cxn>
                <a:cxn ang="0">
                  <a:pos x="237" y="4201"/>
                </a:cxn>
                <a:cxn ang="0">
                  <a:pos x="565" y="4748"/>
                </a:cxn>
                <a:cxn ang="0">
                  <a:pos x="1013" y="5229"/>
                </a:cxn>
                <a:cxn ang="0">
                  <a:pos x="1567" y="5630"/>
                </a:cxn>
                <a:cxn ang="0">
                  <a:pos x="2209" y="5943"/>
                </a:cxn>
                <a:cxn ang="0">
                  <a:pos x="2926" y="6152"/>
                </a:cxn>
                <a:cxn ang="0">
                  <a:pos x="3699" y="6247"/>
                </a:cxn>
                <a:cxn ang="0">
                  <a:pos x="3958" y="6251"/>
                </a:cxn>
                <a:cxn ang="0">
                  <a:pos x="4035" y="6251"/>
                </a:cxn>
                <a:cxn ang="0">
                  <a:pos x="3741" y="6146"/>
                </a:cxn>
                <a:cxn ang="0">
                  <a:pos x="3071" y="6013"/>
                </a:cxn>
                <a:cxn ang="0">
                  <a:pos x="2460" y="5778"/>
                </a:cxn>
                <a:cxn ang="0">
                  <a:pos x="1919" y="5453"/>
                </a:cxn>
                <a:cxn ang="0">
                  <a:pos x="1460" y="5049"/>
                </a:cxn>
                <a:cxn ang="0">
                  <a:pos x="1098" y="4576"/>
                </a:cxn>
                <a:cxn ang="0">
                  <a:pos x="843" y="4048"/>
                </a:cxn>
                <a:cxn ang="0">
                  <a:pos x="709" y="3474"/>
                </a:cxn>
                <a:cxn ang="0">
                  <a:pos x="710" y="2866"/>
                </a:cxn>
                <a:cxn ang="0">
                  <a:pos x="849" y="2279"/>
                </a:cxn>
                <a:cxn ang="0">
                  <a:pos x="1113" y="1740"/>
                </a:cxn>
                <a:cxn ang="0">
                  <a:pos x="1490" y="1260"/>
                </a:cxn>
                <a:cxn ang="0">
                  <a:pos x="1964" y="852"/>
                </a:cxn>
                <a:cxn ang="0">
                  <a:pos x="2525" y="528"/>
                </a:cxn>
                <a:cxn ang="0">
                  <a:pos x="3156" y="299"/>
                </a:cxn>
                <a:cxn ang="0">
                  <a:pos x="3846" y="179"/>
                </a:cxn>
                <a:cxn ang="0">
                  <a:pos x="4333" y="166"/>
                </a:cxn>
                <a:cxn ang="0">
                  <a:pos x="4580" y="180"/>
                </a:cxn>
                <a:cxn ang="0">
                  <a:pos x="4822" y="209"/>
                </a:cxn>
                <a:cxn ang="0">
                  <a:pos x="5060" y="250"/>
                </a:cxn>
                <a:cxn ang="0">
                  <a:pos x="5292" y="305"/>
                </a:cxn>
                <a:cxn ang="0">
                  <a:pos x="5518" y="372"/>
                </a:cxn>
                <a:cxn ang="0">
                  <a:pos x="5738" y="451"/>
                </a:cxn>
                <a:cxn ang="0">
                  <a:pos x="5951" y="541"/>
                </a:cxn>
                <a:cxn ang="0">
                  <a:pos x="6025" y="509"/>
                </a:cxn>
                <a:cxn ang="0">
                  <a:pos x="5782" y="391"/>
                </a:cxn>
                <a:cxn ang="0">
                  <a:pos x="5527" y="288"/>
                </a:cxn>
                <a:cxn ang="0">
                  <a:pos x="5265" y="200"/>
                </a:cxn>
                <a:cxn ang="0">
                  <a:pos x="4991" y="126"/>
                </a:cxn>
                <a:cxn ang="0">
                  <a:pos x="4711" y="68"/>
                </a:cxn>
                <a:cxn ang="0">
                  <a:pos x="4421" y="29"/>
                </a:cxn>
                <a:cxn ang="0">
                  <a:pos x="4126" y="5"/>
                </a:cxn>
              </a:cxnLst>
              <a:rect l="0" t="0" r="r" b="b"/>
              <a:pathLst>
                <a:path w="6084" h="6251">
                  <a:moveTo>
                    <a:pt x="3900" y="0"/>
                  </a:moveTo>
                  <a:lnTo>
                    <a:pt x="3699" y="4"/>
                  </a:lnTo>
                  <a:lnTo>
                    <a:pt x="3502" y="17"/>
                  </a:lnTo>
                  <a:lnTo>
                    <a:pt x="3307" y="37"/>
                  </a:lnTo>
                  <a:lnTo>
                    <a:pt x="3114" y="64"/>
                  </a:lnTo>
                  <a:lnTo>
                    <a:pt x="2926" y="99"/>
                  </a:lnTo>
                  <a:lnTo>
                    <a:pt x="2741" y="141"/>
                  </a:lnTo>
                  <a:lnTo>
                    <a:pt x="2559" y="190"/>
                  </a:lnTo>
                  <a:lnTo>
                    <a:pt x="2382" y="246"/>
                  </a:lnTo>
                  <a:lnTo>
                    <a:pt x="2209" y="309"/>
                  </a:lnTo>
                  <a:lnTo>
                    <a:pt x="2041" y="378"/>
                  </a:lnTo>
                  <a:lnTo>
                    <a:pt x="1878" y="453"/>
                  </a:lnTo>
                  <a:lnTo>
                    <a:pt x="1720" y="535"/>
                  </a:lnTo>
                  <a:lnTo>
                    <a:pt x="1567" y="622"/>
                  </a:lnTo>
                  <a:lnTo>
                    <a:pt x="1420" y="714"/>
                  </a:lnTo>
                  <a:lnTo>
                    <a:pt x="1277" y="813"/>
                  </a:lnTo>
                  <a:lnTo>
                    <a:pt x="1142" y="917"/>
                  </a:lnTo>
                  <a:lnTo>
                    <a:pt x="1013" y="1024"/>
                  </a:lnTo>
                  <a:lnTo>
                    <a:pt x="891" y="1138"/>
                  </a:lnTo>
                  <a:lnTo>
                    <a:pt x="775" y="1257"/>
                  </a:lnTo>
                  <a:lnTo>
                    <a:pt x="667" y="1379"/>
                  </a:lnTo>
                  <a:lnTo>
                    <a:pt x="565" y="1506"/>
                  </a:lnTo>
                  <a:lnTo>
                    <a:pt x="471" y="1638"/>
                  </a:lnTo>
                  <a:lnTo>
                    <a:pt x="384" y="1772"/>
                  </a:lnTo>
                  <a:lnTo>
                    <a:pt x="307" y="1910"/>
                  </a:lnTo>
                  <a:lnTo>
                    <a:pt x="237" y="2053"/>
                  </a:lnTo>
                  <a:lnTo>
                    <a:pt x="176" y="2198"/>
                  </a:lnTo>
                  <a:lnTo>
                    <a:pt x="123" y="2346"/>
                  </a:lnTo>
                  <a:lnTo>
                    <a:pt x="79" y="2498"/>
                  </a:lnTo>
                  <a:lnTo>
                    <a:pt x="46" y="2652"/>
                  </a:lnTo>
                  <a:lnTo>
                    <a:pt x="21" y="2807"/>
                  </a:lnTo>
                  <a:lnTo>
                    <a:pt x="5" y="2967"/>
                  </a:lnTo>
                  <a:lnTo>
                    <a:pt x="0" y="3129"/>
                  </a:lnTo>
                  <a:lnTo>
                    <a:pt x="5" y="3288"/>
                  </a:lnTo>
                  <a:lnTo>
                    <a:pt x="21" y="3448"/>
                  </a:lnTo>
                  <a:lnTo>
                    <a:pt x="46" y="3603"/>
                  </a:lnTo>
                  <a:lnTo>
                    <a:pt x="79" y="3757"/>
                  </a:lnTo>
                  <a:lnTo>
                    <a:pt x="123" y="3909"/>
                  </a:lnTo>
                  <a:lnTo>
                    <a:pt x="176" y="4057"/>
                  </a:lnTo>
                  <a:lnTo>
                    <a:pt x="237" y="4201"/>
                  </a:lnTo>
                  <a:lnTo>
                    <a:pt x="307" y="4344"/>
                  </a:lnTo>
                  <a:lnTo>
                    <a:pt x="384" y="4482"/>
                  </a:lnTo>
                  <a:lnTo>
                    <a:pt x="471" y="4617"/>
                  </a:lnTo>
                  <a:lnTo>
                    <a:pt x="565" y="4748"/>
                  </a:lnTo>
                  <a:lnTo>
                    <a:pt x="667" y="4875"/>
                  </a:lnTo>
                  <a:lnTo>
                    <a:pt x="775" y="4997"/>
                  </a:lnTo>
                  <a:lnTo>
                    <a:pt x="891" y="5115"/>
                  </a:lnTo>
                  <a:lnTo>
                    <a:pt x="1013" y="5229"/>
                  </a:lnTo>
                  <a:lnTo>
                    <a:pt x="1142" y="5336"/>
                  </a:lnTo>
                  <a:lnTo>
                    <a:pt x="1277" y="5440"/>
                  </a:lnTo>
                  <a:lnTo>
                    <a:pt x="1420" y="5539"/>
                  </a:lnTo>
                  <a:lnTo>
                    <a:pt x="1567" y="5630"/>
                  </a:lnTo>
                  <a:lnTo>
                    <a:pt x="1720" y="5717"/>
                  </a:lnTo>
                  <a:lnTo>
                    <a:pt x="1878" y="5799"/>
                  </a:lnTo>
                  <a:lnTo>
                    <a:pt x="2041" y="5874"/>
                  </a:lnTo>
                  <a:lnTo>
                    <a:pt x="2209" y="5943"/>
                  </a:lnTo>
                  <a:lnTo>
                    <a:pt x="2382" y="6006"/>
                  </a:lnTo>
                  <a:lnTo>
                    <a:pt x="2559" y="6062"/>
                  </a:lnTo>
                  <a:lnTo>
                    <a:pt x="2741" y="6110"/>
                  </a:lnTo>
                  <a:lnTo>
                    <a:pt x="2926" y="6152"/>
                  </a:lnTo>
                  <a:lnTo>
                    <a:pt x="3114" y="6188"/>
                  </a:lnTo>
                  <a:lnTo>
                    <a:pt x="3307" y="6214"/>
                  </a:lnTo>
                  <a:lnTo>
                    <a:pt x="3502" y="6234"/>
                  </a:lnTo>
                  <a:lnTo>
                    <a:pt x="3699" y="6247"/>
                  </a:lnTo>
                  <a:lnTo>
                    <a:pt x="3900" y="6251"/>
                  </a:lnTo>
                  <a:lnTo>
                    <a:pt x="3919" y="6251"/>
                  </a:lnTo>
                  <a:lnTo>
                    <a:pt x="3938" y="6251"/>
                  </a:lnTo>
                  <a:lnTo>
                    <a:pt x="3958" y="6251"/>
                  </a:lnTo>
                  <a:lnTo>
                    <a:pt x="3977" y="6251"/>
                  </a:lnTo>
                  <a:lnTo>
                    <a:pt x="3997" y="6251"/>
                  </a:lnTo>
                  <a:lnTo>
                    <a:pt x="4016" y="6251"/>
                  </a:lnTo>
                  <a:lnTo>
                    <a:pt x="4035" y="6251"/>
                  </a:lnTo>
                  <a:lnTo>
                    <a:pt x="4055" y="6251"/>
                  </a:lnTo>
                  <a:lnTo>
                    <a:pt x="4091" y="6171"/>
                  </a:lnTo>
                  <a:lnTo>
                    <a:pt x="3914" y="6162"/>
                  </a:lnTo>
                  <a:lnTo>
                    <a:pt x="3741" y="6146"/>
                  </a:lnTo>
                  <a:lnTo>
                    <a:pt x="3569" y="6124"/>
                  </a:lnTo>
                  <a:lnTo>
                    <a:pt x="3399" y="6093"/>
                  </a:lnTo>
                  <a:lnTo>
                    <a:pt x="3234" y="6057"/>
                  </a:lnTo>
                  <a:lnTo>
                    <a:pt x="3071" y="6013"/>
                  </a:lnTo>
                  <a:lnTo>
                    <a:pt x="2912" y="5963"/>
                  </a:lnTo>
                  <a:lnTo>
                    <a:pt x="2758" y="5907"/>
                  </a:lnTo>
                  <a:lnTo>
                    <a:pt x="2607" y="5846"/>
                  </a:lnTo>
                  <a:lnTo>
                    <a:pt x="2460" y="5778"/>
                  </a:lnTo>
                  <a:lnTo>
                    <a:pt x="2317" y="5705"/>
                  </a:lnTo>
                  <a:lnTo>
                    <a:pt x="2180" y="5626"/>
                  </a:lnTo>
                  <a:lnTo>
                    <a:pt x="2046" y="5543"/>
                  </a:lnTo>
                  <a:lnTo>
                    <a:pt x="1919" y="5453"/>
                  </a:lnTo>
                  <a:lnTo>
                    <a:pt x="1796" y="5360"/>
                  </a:lnTo>
                  <a:lnTo>
                    <a:pt x="1678" y="5260"/>
                  </a:lnTo>
                  <a:lnTo>
                    <a:pt x="1566" y="5157"/>
                  </a:lnTo>
                  <a:lnTo>
                    <a:pt x="1460" y="5049"/>
                  </a:lnTo>
                  <a:lnTo>
                    <a:pt x="1360" y="4937"/>
                  </a:lnTo>
                  <a:lnTo>
                    <a:pt x="1265" y="4820"/>
                  </a:lnTo>
                  <a:lnTo>
                    <a:pt x="1178" y="4700"/>
                  </a:lnTo>
                  <a:lnTo>
                    <a:pt x="1098" y="4576"/>
                  </a:lnTo>
                  <a:lnTo>
                    <a:pt x="1023" y="4449"/>
                  </a:lnTo>
                  <a:lnTo>
                    <a:pt x="955" y="4318"/>
                  </a:lnTo>
                  <a:lnTo>
                    <a:pt x="895" y="4184"/>
                  </a:lnTo>
                  <a:lnTo>
                    <a:pt x="843" y="4048"/>
                  </a:lnTo>
                  <a:lnTo>
                    <a:pt x="798" y="3909"/>
                  </a:lnTo>
                  <a:lnTo>
                    <a:pt x="760" y="3766"/>
                  </a:lnTo>
                  <a:lnTo>
                    <a:pt x="731" y="3621"/>
                  </a:lnTo>
                  <a:lnTo>
                    <a:pt x="709" y="3474"/>
                  </a:lnTo>
                  <a:lnTo>
                    <a:pt x="696" y="3325"/>
                  </a:lnTo>
                  <a:lnTo>
                    <a:pt x="692" y="3173"/>
                  </a:lnTo>
                  <a:lnTo>
                    <a:pt x="696" y="3019"/>
                  </a:lnTo>
                  <a:lnTo>
                    <a:pt x="710" y="2866"/>
                  </a:lnTo>
                  <a:lnTo>
                    <a:pt x="732" y="2716"/>
                  </a:lnTo>
                  <a:lnTo>
                    <a:pt x="762" y="2568"/>
                  </a:lnTo>
                  <a:lnTo>
                    <a:pt x="802" y="2422"/>
                  </a:lnTo>
                  <a:lnTo>
                    <a:pt x="849" y="2279"/>
                  </a:lnTo>
                  <a:lnTo>
                    <a:pt x="904" y="2140"/>
                  </a:lnTo>
                  <a:lnTo>
                    <a:pt x="967" y="2004"/>
                  </a:lnTo>
                  <a:lnTo>
                    <a:pt x="1036" y="1871"/>
                  </a:lnTo>
                  <a:lnTo>
                    <a:pt x="1113" y="1740"/>
                  </a:lnTo>
                  <a:lnTo>
                    <a:pt x="1197" y="1614"/>
                  </a:lnTo>
                  <a:lnTo>
                    <a:pt x="1288" y="1492"/>
                  </a:lnTo>
                  <a:lnTo>
                    <a:pt x="1386" y="1374"/>
                  </a:lnTo>
                  <a:lnTo>
                    <a:pt x="1490" y="1260"/>
                  </a:lnTo>
                  <a:lnTo>
                    <a:pt x="1600" y="1150"/>
                  </a:lnTo>
                  <a:lnTo>
                    <a:pt x="1716" y="1047"/>
                  </a:lnTo>
                  <a:lnTo>
                    <a:pt x="1838" y="946"/>
                  </a:lnTo>
                  <a:lnTo>
                    <a:pt x="1964" y="852"/>
                  </a:lnTo>
                  <a:lnTo>
                    <a:pt x="2098" y="762"/>
                  </a:lnTo>
                  <a:lnTo>
                    <a:pt x="2236" y="679"/>
                  </a:lnTo>
                  <a:lnTo>
                    <a:pt x="2378" y="600"/>
                  </a:lnTo>
                  <a:lnTo>
                    <a:pt x="2525" y="528"/>
                  </a:lnTo>
                  <a:lnTo>
                    <a:pt x="2678" y="460"/>
                  </a:lnTo>
                  <a:lnTo>
                    <a:pt x="2833" y="401"/>
                  </a:lnTo>
                  <a:lnTo>
                    <a:pt x="2993" y="347"/>
                  </a:lnTo>
                  <a:lnTo>
                    <a:pt x="3156" y="299"/>
                  </a:lnTo>
                  <a:lnTo>
                    <a:pt x="3324" y="259"/>
                  </a:lnTo>
                  <a:lnTo>
                    <a:pt x="3496" y="225"/>
                  </a:lnTo>
                  <a:lnTo>
                    <a:pt x="3669" y="198"/>
                  </a:lnTo>
                  <a:lnTo>
                    <a:pt x="3846" y="179"/>
                  </a:lnTo>
                  <a:lnTo>
                    <a:pt x="4026" y="168"/>
                  </a:lnTo>
                  <a:lnTo>
                    <a:pt x="4209" y="164"/>
                  </a:lnTo>
                  <a:lnTo>
                    <a:pt x="4271" y="164"/>
                  </a:lnTo>
                  <a:lnTo>
                    <a:pt x="4333" y="166"/>
                  </a:lnTo>
                  <a:lnTo>
                    <a:pt x="4395" y="168"/>
                  </a:lnTo>
                  <a:lnTo>
                    <a:pt x="4457" y="171"/>
                  </a:lnTo>
                  <a:lnTo>
                    <a:pt x="4518" y="175"/>
                  </a:lnTo>
                  <a:lnTo>
                    <a:pt x="4580" y="180"/>
                  </a:lnTo>
                  <a:lnTo>
                    <a:pt x="4641" y="185"/>
                  </a:lnTo>
                  <a:lnTo>
                    <a:pt x="4702" y="192"/>
                  </a:lnTo>
                  <a:lnTo>
                    <a:pt x="4762" y="200"/>
                  </a:lnTo>
                  <a:lnTo>
                    <a:pt x="4822" y="209"/>
                  </a:lnTo>
                  <a:lnTo>
                    <a:pt x="4882" y="218"/>
                  </a:lnTo>
                  <a:lnTo>
                    <a:pt x="4942" y="228"/>
                  </a:lnTo>
                  <a:lnTo>
                    <a:pt x="5002" y="239"/>
                  </a:lnTo>
                  <a:lnTo>
                    <a:pt x="5060" y="250"/>
                  </a:lnTo>
                  <a:lnTo>
                    <a:pt x="5118" y="263"/>
                  </a:lnTo>
                  <a:lnTo>
                    <a:pt x="5176" y="277"/>
                  </a:lnTo>
                  <a:lnTo>
                    <a:pt x="5235" y="291"/>
                  </a:lnTo>
                  <a:lnTo>
                    <a:pt x="5292" y="305"/>
                  </a:lnTo>
                  <a:lnTo>
                    <a:pt x="5349" y="321"/>
                  </a:lnTo>
                  <a:lnTo>
                    <a:pt x="5406" y="338"/>
                  </a:lnTo>
                  <a:lnTo>
                    <a:pt x="5463" y="355"/>
                  </a:lnTo>
                  <a:lnTo>
                    <a:pt x="5518" y="372"/>
                  </a:lnTo>
                  <a:lnTo>
                    <a:pt x="5574" y="391"/>
                  </a:lnTo>
                  <a:lnTo>
                    <a:pt x="5630" y="411"/>
                  </a:lnTo>
                  <a:lnTo>
                    <a:pt x="5684" y="430"/>
                  </a:lnTo>
                  <a:lnTo>
                    <a:pt x="5738" y="451"/>
                  </a:lnTo>
                  <a:lnTo>
                    <a:pt x="5792" y="473"/>
                  </a:lnTo>
                  <a:lnTo>
                    <a:pt x="5846" y="495"/>
                  </a:lnTo>
                  <a:lnTo>
                    <a:pt x="5898" y="517"/>
                  </a:lnTo>
                  <a:lnTo>
                    <a:pt x="5951" y="541"/>
                  </a:lnTo>
                  <a:lnTo>
                    <a:pt x="6004" y="565"/>
                  </a:lnTo>
                  <a:lnTo>
                    <a:pt x="6053" y="590"/>
                  </a:lnTo>
                  <a:lnTo>
                    <a:pt x="6084" y="540"/>
                  </a:lnTo>
                  <a:lnTo>
                    <a:pt x="6025" y="509"/>
                  </a:lnTo>
                  <a:lnTo>
                    <a:pt x="5965" y="478"/>
                  </a:lnTo>
                  <a:lnTo>
                    <a:pt x="5904" y="448"/>
                  </a:lnTo>
                  <a:lnTo>
                    <a:pt x="5844" y="419"/>
                  </a:lnTo>
                  <a:lnTo>
                    <a:pt x="5782" y="391"/>
                  </a:lnTo>
                  <a:lnTo>
                    <a:pt x="5719" y="364"/>
                  </a:lnTo>
                  <a:lnTo>
                    <a:pt x="5656" y="339"/>
                  </a:lnTo>
                  <a:lnTo>
                    <a:pt x="5592" y="312"/>
                  </a:lnTo>
                  <a:lnTo>
                    <a:pt x="5527" y="288"/>
                  </a:lnTo>
                  <a:lnTo>
                    <a:pt x="5463" y="265"/>
                  </a:lnTo>
                  <a:lnTo>
                    <a:pt x="5398" y="242"/>
                  </a:lnTo>
                  <a:lnTo>
                    <a:pt x="5331" y="221"/>
                  </a:lnTo>
                  <a:lnTo>
                    <a:pt x="5265" y="200"/>
                  </a:lnTo>
                  <a:lnTo>
                    <a:pt x="5197" y="180"/>
                  </a:lnTo>
                  <a:lnTo>
                    <a:pt x="5129" y="161"/>
                  </a:lnTo>
                  <a:lnTo>
                    <a:pt x="5061" y="143"/>
                  </a:lnTo>
                  <a:lnTo>
                    <a:pt x="4991" y="126"/>
                  </a:lnTo>
                  <a:lnTo>
                    <a:pt x="4921" y="110"/>
                  </a:lnTo>
                  <a:lnTo>
                    <a:pt x="4852" y="96"/>
                  </a:lnTo>
                  <a:lnTo>
                    <a:pt x="4782" y="83"/>
                  </a:lnTo>
                  <a:lnTo>
                    <a:pt x="4711" y="68"/>
                  </a:lnTo>
                  <a:lnTo>
                    <a:pt x="4639" y="57"/>
                  </a:lnTo>
                  <a:lnTo>
                    <a:pt x="4567" y="47"/>
                  </a:lnTo>
                  <a:lnTo>
                    <a:pt x="4495" y="38"/>
                  </a:lnTo>
                  <a:lnTo>
                    <a:pt x="4421" y="29"/>
                  </a:lnTo>
                  <a:lnTo>
                    <a:pt x="4348" y="22"/>
                  </a:lnTo>
                  <a:lnTo>
                    <a:pt x="4275" y="14"/>
                  </a:lnTo>
                  <a:lnTo>
                    <a:pt x="4201" y="9"/>
                  </a:lnTo>
                  <a:lnTo>
                    <a:pt x="4126" y="5"/>
                  </a:lnTo>
                  <a:lnTo>
                    <a:pt x="4052" y="2"/>
                  </a:lnTo>
                  <a:lnTo>
                    <a:pt x="3976" y="1"/>
                  </a:lnTo>
                  <a:lnTo>
                    <a:pt x="3900"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4" name="Freeform 24"/>
            <p:cNvSpPr>
              <a:spLocks/>
            </p:cNvSpPr>
            <p:nvPr/>
          </p:nvSpPr>
          <p:spPr bwMode="auto">
            <a:xfrm>
              <a:off x="4800" y="3839"/>
              <a:ext cx="170" cy="137"/>
            </a:xfrm>
            <a:custGeom>
              <a:avLst/>
              <a:gdLst/>
              <a:ahLst/>
              <a:cxnLst>
                <a:cxn ang="0">
                  <a:pos x="29" y="3061"/>
                </a:cxn>
                <a:cxn ang="0">
                  <a:pos x="37" y="2941"/>
                </a:cxn>
                <a:cxn ang="0">
                  <a:pos x="49" y="2824"/>
                </a:cxn>
                <a:cxn ang="0">
                  <a:pos x="67" y="2707"/>
                </a:cxn>
                <a:cxn ang="0">
                  <a:pos x="89" y="2591"/>
                </a:cxn>
                <a:cxn ang="0">
                  <a:pos x="118" y="2477"/>
                </a:cxn>
                <a:cxn ang="0">
                  <a:pos x="151" y="2365"/>
                </a:cxn>
                <a:cxn ang="0">
                  <a:pos x="190" y="2255"/>
                </a:cxn>
                <a:cxn ang="0">
                  <a:pos x="233" y="2145"/>
                </a:cxn>
                <a:cxn ang="0">
                  <a:pos x="281" y="2037"/>
                </a:cxn>
                <a:cxn ang="0">
                  <a:pos x="333" y="1931"/>
                </a:cxn>
                <a:cxn ang="0">
                  <a:pos x="391" y="1828"/>
                </a:cxn>
                <a:cxn ang="0">
                  <a:pos x="453" y="1726"/>
                </a:cxn>
                <a:cxn ang="0">
                  <a:pos x="519" y="1627"/>
                </a:cxn>
                <a:cxn ang="0">
                  <a:pos x="590" y="1529"/>
                </a:cxn>
                <a:cxn ang="0">
                  <a:pos x="666" y="1434"/>
                </a:cxn>
                <a:cxn ang="0">
                  <a:pos x="800" y="1280"/>
                </a:cxn>
                <a:cxn ang="0">
                  <a:pos x="975" y="1105"/>
                </a:cxn>
                <a:cxn ang="0">
                  <a:pos x="1166" y="942"/>
                </a:cxn>
                <a:cxn ang="0">
                  <a:pos x="1370" y="789"/>
                </a:cxn>
                <a:cxn ang="0">
                  <a:pos x="1588" y="648"/>
                </a:cxn>
                <a:cxn ang="0">
                  <a:pos x="1819" y="520"/>
                </a:cxn>
                <a:cxn ang="0">
                  <a:pos x="2061" y="405"/>
                </a:cxn>
                <a:cxn ang="0">
                  <a:pos x="2315" y="305"/>
                </a:cxn>
                <a:cxn ang="0">
                  <a:pos x="2577" y="218"/>
                </a:cxn>
                <a:cxn ang="0">
                  <a:pos x="2850" y="147"/>
                </a:cxn>
                <a:cxn ang="0">
                  <a:pos x="3131" y="92"/>
                </a:cxn>
                <a:cxn ang="0">
                  <a:pos x="3418" y="54"/>
                </a:cxn>
                <a:cxn ang="0">
                  <a:pos x="3714" y="34"/>
                </a:cxn>
                <a:cxn ang="0">
                  <a:pos x="3914" y="0"/>
                </a:cxn>
                <a:cxn ang="0">
                  <a:pos x="3613" y="9"/>
                </a:cxn>
                <a:cxn ang="0">
                  <a:pos x="3319" y="37"/>
                </a:cxn>
                <a:cxn ang="0">
                  <a:pos x="3031" y="80"/>
                </a:cxn>
                <a:cxn ang="0">
                  <a:pos x="2751" y="141"/>
                </a:cxn>
                <a:cxn ang="0">
                  <a:pos x="2480" y="218"/>
                </a:cxn>
                <a:cxn ang="0">
                  <a:pos x="2218" y="309"/>
                </a:cxn>
                <a:cxn ang="0">
                  <a:pos x="1967" y="416"/>
                </a:cxn>
                <a:cxn ang="0">
                  <a:pos x="1727" y="536"/>
                </a:cxn>
                <a:cxn ang="0">
                  <a:pos x="1499" y="670"/>
                </a:cxn>
                <a:cxn ang="0">
                  <a:pos x="1283" y="816"/>
                </a:cxn>
                <a:cxn ang="0">
                  <a:pos x="1081" y="973"/>
                </a:cxn>
                <a:cxn ang="0">
                  <a:pos x="895" y="1142"/>
                </a:cxn>
                <a:cxn ang="0">
                  <a:pos x="723" y="1322"/>
                </a:cxn>
                <a:cxn ang="0">
                  <a:pos x="618" y="1447"/>
                </a:cxn>
                <a:cxn ang="0">
                  <a:pos x="543" y="1544"/>
                </a:cxn>
                <a:cxn ang="0">
                  <a:pos x="473" y="1643"/>
                </a:cxn>
                <a:cxn ang="0">
                  <a:pos x="407" y="1745"/>
                </a:cxn>
                <a:cxn ang="0">
                  <a:pos x="346" y="1848"/>
                </a:cxn>
                <a:cxn ang="0">
                  <a:pos x="290" y="1954"/>
                </a:cxn>
                <a:cxn ang="0">
                  <a:pos x="238" y="2060"/>
                </a:cxn>
                <a:cxn ang="0">
                  <a:pos x="191" y="2169"/>
                </a:cxn>
                <a:cxn ang="0">
                  <a:pos x="148" y="2281"/>
                </a:cxn>
                <a:cxn ang="0">
                  <a:pos x="111" y="2394"/>
                </a:cxn>
                <a:cxn ang="0">
                  <a:pos x="79" y="2508"/>
                </a:cxn>
                <a:cxn ang="0">
                  <a:pos x="53" y="2624"/>
                </a:cxn>
                <a:cxn ang="0">
                  <a:pos x="31" y="2741"/>
                </a:cxn>
                <a:cxn ang="0">
                  <a:pos x="15" y="2860"/>
                </a:cxn>
                <a:cxn ang="0">
                  <a:pos x="5" y="2980"/>
                </a:cxn>
                <a:cxn ang="0">
                  <a:pos x="0" y="3101"/>
                </a:cxn>
              </a:cxnLst>
              <a:rect l="0" t="0" r="r" b="b"/>
              <a:pathLst>
                <a:path w="3914" h="3143">
                  <a:moveTo>
                    <a:pt x="28" y="3143"/>
                  </a:moveTo>
                  <a:lnTo>
                    <a:pt x="28" y="3102"/>
                  </a:lnTo>
                  <a:lnTo>
                    <a:pt x="29" y="3061"/>
                  </a:lnTo>
                  <a:lnTo>
                    <a:pt x="31" y="3022"/>
                  </a:lnTo>
                  <a:lnTo>
                    <a:pt x="34" y="2982"/>
                  </a:lnTo>
                  <a:lnTo>
                    <a:pt x="37" y="2941"/>
                  </a:lnTo>
                  <a:lnTo>
                    <a:pt x="41" y="2903"/>
                  </a:lnTo>
                  <a:lnTo>
                    <a:pt x="45" y="2863"/>
                  </a:lnTo>
                  <a:lnTo>
                    <a:pt x="49" y="2824"/>
                  </a:lnTo>
                  <a:lnTo>
                    <a:pt x="55" y="2785"/>
                  </a:lnTo>
                  <a:lnTo>
                    <a:pt x="60" y="2746"/>
                  </a:lnTo>
                  <a:lnTo>
                    <a:pt x="67" y="2707"/>
                  </a:lnTo>
                  <a:lnTo>
                    <a:pt x="73" y="2669"/>
                  </a:lnTo>
                  <a:lnTo>
                    <a:pt x="81" y="2629"/>
                  </a:lnTo>
                  <a:lnTo>
                    <a:pt x="89" y="2591"/>
                  </a:lnTo>
                  <a:lnTo>
                    <a:pt x="98" y="2553"/>
                  </a:lnTo>
                  <a:lnTo>
                    <a:pt x="108" y="2515"/>
                  </a:lnTo>
                  <a:lnTo>
                    <a:pt x="118" y="2477"/>
                  </a:lnTo>
                  <a:lnTo>
                    <a:pt x="128" y="2439"/>
                  </a:lnTo>
                  <a:lnTo>
                    <a:pt x="139" y="2402"/>
                  </a:lnTo>
                  <a:lnTo>
                    <a:pt x="151" y="2365"/>
                  </a:lnTo>
                  <a:lnTo>
                    <a:pt x="163" y="2328"/>
                  </a:lnTo>
                  <a:lnTo>
                    <a:pt x="176" y="2290"/>
                  </a:lnTo>
                  <a:lnTo>
                    <a:pt x="190" y="2255"/>
                  </a:lnTo>
                  <a:lnTo>
                    <a:pt x="203" y="2217"/>
                  </a:lnTo>
                  <a:lnTo>
                    <a:pt x="217" y="2180"/>
                  </a:lnTo>
                  <a:lnTo>
                    <a:pt x="233" y="2145"/>
                  </a:lnTo>
                  <a:lnTo>
                    <a:pt x="248" y="2108"/>
                  </a:lnTo>
                  <a:lnTo>
                    <a:pt x="263" y="2073"/>
                  </a:lnTo>
                  <a:lnTo>
                    <a:pt x="281" y="2037"/>
                  </a:lnTo>
                  <a:lnTo>
                    <a:pt x="298" y="2002"/>
                  </a:lnTo>
                  <a:lnTo>
                    <a:pt x="315" y="1966"/>
                  </a:lnTo>
                  <a:lnTo>
                    <a:pt x="333" y="1931"/>
                  </a:lnTo>
                  <a:lnTo>
                    <a:pt x="353" y="1897"/>
                  </a:lnTo>
                  <a:lnTo>
                    <a:pt x="372" y="1862"/>
                  </a:lnTo>
                  <a:lnTo>
                    <a:pt x="391" y="1828"/>
                  </a:lnTo>
                  <a:lnTo>
                    <a:pt x="411" y="1793"/>
                  </a:lnTo>
                  <a:lnTo>
                    <a:pt x="432" y="1760"/>
                  </a:lnTo>
                  <a:lnTo>
                    <a:pt x="453" y="1726"/>
                  </a:lnTo>
                  <a:lnTo>
                    <a:pt x="475" y="1693"/>
                  </a:lnTo>
                  <a:lnTo>
                    <a:pt x="498" y="1659"/>
                  </a:lnTo>
                  <a:lnTo>
                    <a:pt x="519" y="1627"/>
                  </a:lnTo>
                  <a:lnTo>
                    <a:pt x="543" y="1594"/>
                  </a:lnTo>
                  <a:lnTo>
                    <a:pt x="567" y="1562"/>
                  </a:lnTo>
                  <a:lnTo>
                    <a:pt x="590" y="1529"/>
                  </a:lnTo>
                  <a:lnTo>
                    <a:pt x="615" y="1498"/>
                  </a:lnTo>
                  <a:lnTo>
                    <a:pt x="639" y="1466"/>
                  </a:lnTo>
                  <a:lnTo>
                    <a:pt x="666" y="1434"/>
                  </a:lnTo>
                  <a:lnTo>
                    <a:pt x="691" y="1402"/>
                  </a:lnTo>
                  <a:lnTo>
                    <a:pt x="745" y="1341"/>
                  </a:lnTo>
                  <a:lnTo>
                    <a:pt x="800" y="1280"/>
                  </a:lnTo>
                  <a:lnTo>
                    <a:pt x="856" y="1221"/>
                  </a:lnTo>
                  <a:lnTo>
                    <a:pt x="915" y="1162"/>
                  </a:lnTo>
                  <a:lnTo>
                    <a:pt x="975" y="1105"/>
                  </a:lnTo>
                  <a:lnTo>
                    <a:pt x="1037" y="1051"/>
                  </a:lnTo>
                  <a:lnTo>
                    <a:pt x="1100" y="996"/>
                  </a:lnTo>
                  <a:lnTo>
                    <a:pt x="1166" y="942"/>
                  </a:lnTo>
                  <a:lnTo>
                    <a:pt x="1232" y="890"/>
                  </a:lnTo>
                  <a:lnTo>
                    <a:pt x="1301" y="839"/>
                  </a:lnTo>
                  <a:lnTo>
                    <a:pt x="1370" y="789"/>
                  </a:lnTo>
                  <a:lnTo>
                    <a:pt x="1441" y="741"/>
                  </a:lnTo>
                  <a:lnTo>
                    <a:pt x="1514" y="694"/>
                  </a:lnTo>
                  <a:lnTo>
                    <a:pt x="1588" y="648"/>
                  </a:lnTo>
                  <a:lnTo>
                    <a:pt x="1663" y="605"/>
                  </a:lnTo>
                  <a:lnTo>
                    <a:pt x="1741" y="561"/>
                  </a:lnTo>
                  <a:lnTo>
                    <a:pt x="1819" y="520"/>
                  </a:lnTo>
                  <a:lnTo>
                    <a:pt x="1898" y="481"/>
                  </a:lnTo>
                  <a:lnTo>
                    <a:pt x="1978" y="442"/>
                  </a:lnTo>
                  <a:lnTo>
                    <a:pt x="2061" y="405"/>
                  </a:lnTo>
                  <a:lnTo>
                    <a:pt x="2144" y="370"/>
                  </a:lnTo>
                  <a:lnTo>
                    <a:pt x="2229" y="337"/>
                  </a:lnTo>
                  <a:lnTo>
                    <a:pt x="2315" y="305"/>
                  </a:lnTo>
                  <a:lnTo>
                    <a:pt x="2401" y="274"/>
                  </a:lnTo>
                  <a:lnTo>
                    <a:pt x="2489" y="245"/>
                  </a:lnTo>
                  <a:lnTo>
                    <a:pt x="2577" y="218"/>
                  </a:lnTo>
                  <a:lnTo>
                    <a:pt x="2666" y="193"/>
                  </a:lnTo>
                  <a:lnTo>
                    <a:pt x="2759" y="170"/>
                  </a:lnTo>
                  <a:lnTo>
                    <a:pt x="2850" y="147"/>
                  </a:lnTo>
                  <a:lnTo>
                    <a:pt x="2943" y="127"/>
                  </a:lnTo>
                  <a:lnTo>
                    <a:pt x="3036" y="109"/>
                  </a:lnTo>
                  <a:lnTo>
                    <a:pt x="3131" y="92"/>
                  </a:lnTo>
                  <a:lnTo>
                    <a:pt x="3226" y="77"/>
                  </a:lnTo>
                  <a:lnTo>
                    <a:pt x="3322" y="65"/>
                  </a:lnTo>
                  <a:lnTo>
                    <a:pt x="3418" y="54"/>
                  </a:lnTo>
                  <a:lnTo>
                    <a:pt x="3517" y="46"/>
                  </a:lnTo>
                  <a:lnTo>
                    <a:pt x="3615" y="39"/>
                  </a:lnTo>
                  <a:lnTo>
                    <a:pt x="3714" y="34"/>
                  </a:lnTo>
                  <a:lnTo>
                    <a:pt x="3815" y="29"/>
                  </a:lnTo>
                  <a:lnTo>
                    <a:pt x="3914" y="28"/>
                  </a:lnTo>
                  <a:lnTo>
                    <a:pt x="3914" y="0"/>
                  </a:lnTo>
                  <a:lnTo>
                    <a:pt x="3814" y="1"/>
                  </a:lnTo>
                  <a:lnTo>
                    <a:pt x="3713" y="4"/>
                  </a:lnTo>
                  <a:lnTo>
                    <a:pt x="3613" y="9"/>
                  </a:lnTo>
                  <a:lnTo>
                    <a:pt x="3515" y="16"/>
                  </a:lnTo>
                  <a:lnTo>
                    <a:pt x="3416" y="24"/>
                  </a:lnTo>
                  <a:lnTo>
                    <a:pt x="3319" y="37"/>
                  </a:lnTo>
                  <a:lnTo>
                    <a:pt x="3222" y="49"/>
                  </a:lnTo>
                  <a:lnTo>
                    <a:pt x="3126" y="64"/>
                  </a:lnTo>
                  <a:lnTo>
                    <a:pt x="3031" y="80"/>
                  </a:lnTo>
                  <a:lnTo>
                    <a:pt x="2937" y="100"/>
                  </a:lnTo>
                  <a:lnTo>
                    <a:pt x="2843" y="119"/>
                  </a:lnTo>
                  <a:lnTo>
                    <a:pt x="2751" y="141"/>
                  </a:lnTo>
                  <a:lnTo>
                    <a:pt x="2659" y="166"/>
                  </a:lnTo>
                  <a:lnTo>
                    <a:pt x="2569" y="190"/>
                  </a:lnTo>
                  <a:lnTo>
                    <a:pt x="2480" y="218"/>
                  </a:lnTo>
                  <a:lnTo>
                    <a:pt x="2392" y="247"/>
                  </a:lnTo>
                  <a:lnTo>
                    <a:pt x="2305" y="277"/>
                  </a:lnTo>
                  <a:lnTo>
                    <a:pt x="2218" y="309"/>
                  </a:lnTo>
                  <a:lnTo>
                    <a:pt x="2133" y="343"/>
                  </a:lnTo>
                  <a:lnTo>
                    <a:pt x="2050" y="378"/>
                  </a:lnTo>
                  <a:lnTo>
                    <a:pt x="1967" y="416"/>
                  </a:lnTo>
                  <a:lnTo>
                    <a:pt x="1886" y="455"/>
                  </a:lnTo>
                  <a:lnTo>
                    <a:pt x="1806" y="494"/>
                  </a:lnTo>
                  <a:lnTo>
                    <a:pt x="1727" y="536"/>
                  </a:lnTo>
                  <a:lnTo>
                    <a:pt x="1649" y="579"/>
                  </a:lnTo>
                  <a:lnTo>
                    <a:pt x="1574" y="623"/>
                  </a:lnTo>
                  <a:lnTo>
                    <a:pt x="1499" y="670"/>
                  </a:lnTo>
                  <a:lnTo>
                    <a:pt x="1426" y="716"/>
                  </a:lnTo>
                  <a:lnTo>
                    <a:pt x="1353" y="765"/>
                  </a:lnTo>
                  <a:lnTo>
                    <a:pt x="1283" y="816"/>
                  </a:lnTo>
                  <a:lnTo>
                    <a:pt x="1214" y="868"/>
                  </a:lnTo>
                  <a:lnTo>
                    <a:pt x="1147" y="918"/>
                  </a:lnTo>
                  <a:lnTo>
                    <a:pt x="1081" y="973"/>
                  </a:lnTo>
                  <a:lnTo>
                    <a:pt x="1017" y="1028"/>
                  </a:lnTo>
                  <a:lnTo>
                    <a:pt x="956" y="1084"/>
                  </a:lnTo>
                  <a:lnTo>
                    <a:pt x="895" y="1142"/>
                  </a:lnTo>
                  <a:lnTo>
                    <a:pt x="835" y="1201"/>
                  </a:lnTo>
                  <a:lnTo>
                    <a:pt x="778" y="1261"/>
                  </a:lnTo>
                  <a:lnTo>
                    <a:pt x="723" y="1322"/>
                  </a:lnTo>
                  <a:lnTo>
                    <a:pt x="670" y="1384"/>
                  </a:lnTo>
                  <a:lnTo>
                    <a:pt x="643" y="1416"/>
                  </a:lnTo>
                  <a:lnTo>
                    <a:pt x="618" y="1447"/>
                  </a:lnTo>
                  <a:lnTo>
                    <a:pt x="592" y="1479"/>
                  </a:lnTo>
                  <a:lnTo>
                    <a:pt x="568" y="1511"/>
                  </a:lnTo>
                  <a:lnTo>
                    <a:pt x="543" y="1544"/>
                  </a:lnTo>
                  <a:lnTo>
                    <a:pt x="519" y="1577"/>
                  </a:lnTo>
                  <a:lnTo>
                    <a:pt x="497" y="1610"/>
                  </a:lnTo>
                  <a:lnTo>
                    <a:pt x="473" y="1643"/>
                  </a:lnTo>
                  <a:lnTo>
                    <a:pt x="451" y="1676"/>
                  </a:lnTo>
                  <a:lnTo>
                    <a:pt x="429" y="1711"/>
                  </a:lnTo>
                  <a:lnTo>
                    <a:pt x="407" y="1745"/>
                  </a:lnTo>
                  <a:lnTo>
                    <a:pt x="386" y="1779"/>
                  </a:lnTo>
                  <a:lnTo>
                    <a:pt x="367" y="1813"/>
                  </a:lnTo>
                  <a:lnTo>
                    <a:pt x="346" y="1848"/>
                  </a:lnTo>
                  <a:lnTo>
                    <a:pt x="326" y="1883"/>
                  </a:lnTo>
                  <a:lnTo>
                    <a:pt x="308" y="1918"/>
                  </a:lnTo>
                  <a:lnTo>
                    <a:pt x="290" y="1954"/>
                  </a:lnTo>
                  <a:lnTo>
                    <a:pt x="272" y="1988"/>
                  </a:lnTo>
                  <a:lnTo>
                    <a:pt x="254" y="2025"/>
                  </a:lnTo>
                  <a:lnTo>
                    <a:pt x="238" y="2060"/>
                  </a:lnTo>
                  <a:lnTo>
                    <a:pt x="222" y="2097"/>
                  </a:lnTo>
                  <a:lnTo>
                    <a:pt x="206" y="2134"/>
                  </a:lnTo>
                  <a:lnTo>
                    <a:pt x="191" y="2169"/>
                  </a:lnTo>
                  <a:lnTo>
                    <a:pt x="176" y="2207"/>
                  </a:lnTo>
                  <a:lnTo>
                    <a:pt x="163" y="2244"/>
                  </a:lnTo>
                  <a:lnTo>
                    <a:pt x="148" y="2281"/>
                  </a:lnTo>
                  <a:lnTo>
                    <a:pt x="136" y="2319"/>
                  </a:lnTo>
                  <a:lnTo>
                    <a:pt x="124" y="2355"/>
                  </a:lnTo>
                  <a:lnTo>
                    <a:pt x="111" y="2394"/>
                  </a:lnTo>
                  <a:lnTo>
                    <a:pt x="100" y="2432"/>
                  </a:lnTo>
                  <a:lnTo>
                    <a:pt x="89" y="2469"/>
                  </a:lnTo>
                  <a:lnTo>
                    <a:pt x="79" y="2508"/>
                  </a:lnTo>
                  <a:lnTo>
                    <a:pt x="70" y="2547"/>
                  </a:lnTo>
                  <a:lnTo>
                    <a:pt x="61" y="2585"/>
                  </a:lnTo>
                  <a:lnTo>
                    <a:pt x="53" y="2624"/>
                  </a:lnTo>
                  <a:lnTo>
                    <a:pt x="46" y="2663"/>
                  </a:lnTo>
                  <a:lnTo>
                    <a:pt x="39" y="2702"/>
                  </a:lnTo>
                  <a:lnTo>
                    <a:pt x="31" y="2741"/>
                  </a:lnTo>
                  <a:lnTo>
                    <a:pt x="25" y="2780"/>
                  </a:lnTo>
                  <a:lnTo>
                    <a:pt x="20" y="2820"/>
                  </a:lnTo>
                  <a:lnTo>
                    <a:pt x="15" y="2860"/>
                  </a:lnTo>
                  <a:lnTo>
                    <a:pt x="11" y="2901"/>
                  </a:lnTo>
                  <a:lnTo>
                    <a:pt x="8" y="2939"/>
                  </a:lnTo>
                  <a:lnTo>
                    <a:pt x="5" y="2980"/>
                  </a:lnTo>
                  <a:lnTo>
                    <a:pt x="3" y="3021"/>
                  </a:lnTo>
                  <a:lnTo>
                    <a:pt x="1" y="3060"/>
                  </a:lnTo>
                  <a:lnTo>
                    <a:pt x="0" y="3101"/>
                  </a:lnTo>
                  <a:lnTo>
                    <a:pt x="0" y="3143"/>
                  </a:lnTo>
                  <a:lnTo>
                    <a:pt x="28" y="3143"/>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5" name="Freeform 25"/>
            <p:cNvSpPr>
              <a:spLocks/>
            </p:cNvSpPr>
            <p:nvPr/>
          </p:nvSpPr>
          <p:spPr bwMode="auto">
            <a:xfrm>
              <a:off x="4800" y="3976"/>
              <a:ext cx="170" cy="136"/>
            </a:xfrm>
            <a:custGeom>
              <a:avLst/>
              <a:gdLst/>
              <a:ahLst/>
              <a:cxnLst>
                <a:cxn ang="0">
                  <a:pos x="3714" y="3102"/>
                </a:cxn>
                <a:cxn ang="0">
                  <a:pos x="3418" y="3082"/>
                </a:cxn>
                <a:cxn ang="0">
                  <a:pos x="3131" y="3044"/>
                </a:cxn>
                <a:cxn ang="0">
                  <a:pos x="2850" y="2990"/>
                </a:cxn>
                <a:cxn ang="0">
                  <a:pos x="2577" y="2918"/>
                </a:cxn>
                <a:cxn ang="0">
                  <a:pos x="2315" y="2832"/>
                </a:cxn>
                <a:cxn ang="0">
                  <a:pos x="2061" y="2732"/>
                </a:cxn>
                <a:cxn ang="0">
                  <a:pos x="1819" y="2617"/>
                </a:cxn>
                <a:cxn ang="0">
                  <a:pos x="1588" y="2489"/>
                </a:cxn>
                <a:cxn ang="0">
                  <a:pos x="1370" y="2349"/>
                </a:cxn>
                <a:cxn ang="0">
                  <a:pos x="1166" y="2196"/>
                </a:cxn>
                <a:cxn ang="0">
                  <a:pos x="975" y="2033"/>
                </a:cxn>
                <a:cxn ang="0">
                  <a:pos x="856" y="1918"/>
                </a:cxn>
                <a:cxn ang="0">
                  <a:pos x="771" y="1827"/>
                </a:cxn>
                <a:cxn ang="0">
                  <a:pos x="691" y="1737"/>
                </a:cxn>
                <a:cxn ang="0">
                  <a:pos x="615" y="1641"/>
                </a:cxn>
                <a:cxn ang="0">
                  <a:pos x="543" y="1545"/>
                </a:cxn>
                <a:cxn ang="0">
                  <a:pos x="475" y="1447"/>
                </a:cxn>
                <a:cxn ang="0">
                  <a:pos x="411" y="1346"/>
                </a:cxn>
                <a:cxn ang="0">
                  <a:pos x="353" y="1243"/>
                </a:cxn>
                <a:cxn ang="0">
                  <a:pos x="298" y="1139"/>
                </a:cxn>
                <a:cxn ang="0">
                  <a:pos x="248" y="1032"/>
                </a:cxn>
                <a:cxn ang="0">
                  <a:pos x="203" y="923"/>
                </a:cxn>
                <a:cxn ang="0">
                  <a:pos x="163" y="812"/>
                </a:cxn>
                <a:cxn ang="0">
                  <a:pos x="128" y="701"/>
                </a:cxn>
                <a:cxn ang="0">
                  <a:pos x="98" y="587"/>
                </a:cxn>
                <a:cxn ang="0">
                  <a:pos x="73" y="471"/>
                </a:cxn>
                <a:cxn ang="0">
                  <a:pos x="55" y="356"/>
                </a:cxn>
                <a:cxn ang="0">
                  <a:pos x="41" y="238"/>
                </a:cxn>
                <a:cxn ang="0">
                  <a:pos x="31" y="119"/>
                </a:cxn>
                <a:cxn ang="0">
                  <a:pos x="28" y="0"/>
                </a:cxn>
                <a:cxn ang="0">
                  <a:pos x="1" y="80"/>
                </a:cxn>
                <a:cxn ang="0">
                  <a:pos x="8" y="201"/>
                </a:cxn>
                <a:cxn ang="0">
                  <a:pos x="20" y="321"/>
                </a:cxn>
                <a:cxn ang="0">
                  <a:pos x="39" y="438"/>
                </a:cxn>
                <a:cxn ang="0">
                  <a:pos x="61" y="555"/>
                </a:cxn>
                <a:cxn ang="0">
                  <a:pos x="89" y="671"/>
                </a:cxn>
                <a:cxn ang="0">
                  <a:pos x="124" y="785"/>
                </a:cxn>
                <a:cxn ang="0">
                  <a:pos x="163" y="897"/>
                </a:cxn>
                <a:cxn ang="0">
                  <a:pos x="206" y="1006"/>
                </a:cxn>
                <a:cxn ang="0">
                  <a:pos x="254" y="1115"/>
                </a:cxn>
                <a:cxn ang="0">
                  <a:pos x="308" y="1222"/>
                </a:cxn>
                <a:cxn ang="0">
                  <a:pos x="367" y="1326"/>
                </a:cxn>
                <a:cxn ang="0">
                  <a:pos x="429" y="1428"/>
                </a:cxn>
                <a:cxn ang="0">
                  <a:pos x="497" y="1530"/>
                </a:cxn>
                <a:cxn ang="0">
                  <a:pos x="568" y="1628"/>
                </a:cxn>
                <a:cxn ang="0">
                  <a:pos x="643" y="1723"/>
                </a:cxn>
                <a:cxn ang="0">
                  <a:pos x="723" y="1817"/>
                </a:cxn>
                <a:cxn ang="0">
                  <a:pos x="807" y="1908"/>
                </a:cxn>
                <a:cxn ang="0">
                  <a:pos x="895" y="1996"/>
                </a:cxn>
                <a:cxn ang="0">
                  <a:pos x="1081" y="2166"/>
                </a:cxn>
                <a:cxn ang="0">
                  <a:pos x="1283" y="2322"/>
                </a:cxn>
                <a:cxn ang="0">
                  <a:pos x="1499" y="2468"/>
                </a:cxn>
                <a:cxn ang="0">
                  <a:pos x="1727" y="2602"/>
                </a:cxn>
                <a:cxn ang="0">
                  <a:pos x="1967" y="2721"/>
                </a:cxn>
                <a:cxn ang="0">
                  <a:pos x="2218" y="2827"/>
                </a:cxn>
                <a:cxn ang="0">
                  <a:pos x="2480" y="2919"/>
                </a:cxn>
                <a:cxn ang="0">
                  <a:pos x="2751" y="2996"/>
                </a:cxn>
                <a:cxn ang="0">
                  <a:pos x="3031" y="3056"/>
                </a:cxn>
                <a:cxn ang="0">
                  <a:pos x="3319" y="3099"/>
                </a:cxn>
                <a:cxn ang="0">
                  <a:pos x="3613" y="3127"/>
                </a:cxn>
                <a:cxn ang="0">
                  <a:pos x="3914" y="3136"/>
                </a:cxn>
              </a:cxnLst>
              <a:rect l="0" t="0" r="r" b="b"/>
              <a:pathLst>
                <a:path w="3914" h="3136">
                  <a:moveTo>
                    <a:pt x="3914" y="3108"/>
                  </a:moveTo>
                  <a:lnTo>
                    <a:pt x="3815" y="3107"/>
                  </a:lnTo>
                  <a:lnTo>
                    <a:pt x="3714" y="3102"/>
                  </a:lnTo>
                  <a:lnTo>
                    <a:pt x="3615" y="3097"/>
                  </a:lnTo>
                  <a:lnTo>
                    <a:pt x="3517" y="3090"/>
                  </a:lnTo>
                  <a:lnTo>
                    <a:pt x="3418" y="3082"/>
                  </a:lnTo>
                  <a:lnTo>
                    <a:pt x="3322" y="3071"/>
                  </a:lnTo>
                  <a:lnTo>
                    <a:pt x="3226" y="3059"/>
                  </a:lnTo>
                  <a:lnTo>
                    <a:pt x="3131" y="3044"/>
                  </a:lnTo>
                  <a:lnTo>
                    <a:pt x="3036" y="3027"/>
                  </a:lnTo>
                  <a:lnTo>
                    <a:pt x="2943" y="3009"/>
                  </a:lnTo>
                  <a:lnTo>
                    <a:pt x="2850" y="2990"/>
                  </a:lnTo>
                  <a:lnTo>
                    <a:pt x="2759" y="2967"/>
                  </a:lnTo>
                  <a:lnTo>
                    <a:pt x="2666" y="2944"/>
                  </a:lnTo>
                  <a:lnTo>
                    <a:pt x="2577" y="2918"/>
                  </a:lnTo>
                  <a:lnTo>
                    <a:pt x="2489" y="2891"/>
                  </a:lnTo>
                  <a:lnTo>
                    <a:pt x="2401" y="2863"/>
                  </a:lnTo>
                  <a:lnTo>
                    <a:pt x="2315" y="2832"/>
                  </a:lnTo>
                  <a:lnTo>
                    <a:pt x="2229" y="2800"/>
                  </a:lnTo>
                  <a:lnTo>
                    <a:pt x="2144" y="2767"/>
                  </a:lnTo>
                  <a:lnTo>
                    <a:pt x="2061" y="2732"/>
                  </a:lnTo>
                  <a:lnTo>
                    <a:pt x="1978" y="2695"/>
                  </a:lnTo>
                  <a:lnTo>
                    <a:pt x="1898" y="2656"/>
                  </a:lnTo>
                  <a:lnTo>
                    <a:pt x="1819" y="2617"/>
                  </a:lnTo>
                  <a:lnTo>
                    <a:pt x="1741" y="2576"/>
                  </a:lnTo>
                  <a:lnTo>
                    <a:pt x="1663" y="2533"/>
                  </a:lnTo>
                  <a:lnTo>
                    <a:pt x="1588" y="2489"/>
                  </a:lnTo>
                  <a:lnTo>
                    <a:pt x="1514" y="2443"/>
                  </a:lnTo>
                  <a:lnTo>
                    <a:pt x="1441" y="2397"/>
                  </a:lnTo>
                  <a:lnTo>
                    <a:pt x="1370" y="2349"/>
                  </a:lnTo>
                  <a:lnTo>
                    <a:pt x="1301" y="2299"/>
                  </a:lnTo>
                  <a:lnTo>
                    <a:pt x="1232" y="2248"/>
                  </a:lnTo>
                  <a:lnTo>
                    <a:pt x="1166" y="2196"/>
                  </a:lnTo>
                  <a:lnTo>
                    <a:pt x="1100" y="2142"/>
                  </a:lnTo>
                  <a:lnTo>
                    <a:pt x="1037" y="2087"/>
                  </a:lnTo>
                  <a:lnTo>
                    <a:pt x="975" y="2033"/>
                  </a:lnTo>
                  <a:lnTo>
                    <a:pt x="915" y="1976"/>
                  </a:lnTo>
                  <a:lnTo>
                    <a:pt x="886" y="1946"/>
                  </a:lnTo>
                  <a:lnTo>
                    <a:pt x="856" y="1918"/>
                  </a:lnTo>
                  <a:lnTo>
                    <a:pt x="828" y="1887"/>
                  </a:lnTo>
                  <a:lnTo>
                    <a:pt x="800" y="1858"/>
                  </a:lnTo>
                  <a:lnTo>
                    <a:pt x="771" y="1827"/>
                  </a:lnTo>
                  <a:lnTo>
                    <a:pt x="745" y="1798"/>
                  </a:lnTo>
                  <a:lnTo>
                    <a:pt x="718" y="1767"/>
                  </a:lnTo>
                  <a:lnTo>
                    <a:pt x="691" y="1737"/>
                  </a:lnTo>
                  <a:lnTo>
                    <a:pt x="666" y="1705"/>
                  </a:lnTo>
                  <a:lnTo>
                    <a:pt x="639" y="1674"/>
                  </a:lnTo>
                  <a:lnTo>
                    <a:pt x="615" y="1641"/>
                  </a:lnTo>
                  <a:lnTo>
                    <a:pt x="590" y="1610"/>
                  </a:lnTo>
                  <a:lnTo>
                    <a:pt x="567" y="1577"/>
                  </a:lnTo>
                  <a:lnTo>
                    <a:pt x="543" y="1545"/>
                  </a:lnTo>
                  <a:lnTo>
                    <a:pt x="519" y="1513"/>
                  </a:lnTo>
                  <a:lnTo>
                    <a:pt x="498" y="1480"/>
                  </a:lnTo>
                  <a:lnTo>
                    <a:pt x="475" y="1447"/>
                  </a:lnTo>
                  <a:lnTo>
                    <a:pt x="453" y="1413"/>
                  </a:lnTo>
                  <a:lnTo>
                    <a:pt x="432" y="1380"/>
                  </a:lnTo>
                  <a:lnTo>
                    <a:pt x="411" y="1346"/>
                  </a:lnTo>
                  <a:lnTo>
                    <a:pt x="391" y="1311"/>
                  </a:lnTo>
                  <a:lnTo>
                    <a:pt x="372" y="1278"/>
                  </a:lnTo>
                  <a:lnTo>
                    <a:pt x="353" y="1243"/>
                  </a:lnTo>
                  <a:lnTo>
                    <a:pt x="333" y="1209"/>
                  </a:lnTo>
                  <a:lnTo>
                    <a:pt x="315" y="1173"/>
                  </a:lnTo>
                  <a:lnTo>
                    <a:pt x="298" y="1139"/>
                  </a:lnTo>
                  <a:lnTo>
                    <a:pt x="281" y="1103"/>
                  </a:lnTo>
                  <a:lnTo>
                    <a:pt x="263" y="1066"/>
                  </a:lnTo>
                  <a:lnTo>
                    <a:pt x="248" y="1032"/>
                  </a:lnTo>
                  <a:lnTo>
                    <a:pt x="233" y="995"/>
                  </a:lnTo>
                  <a:lnTo>
                    <a:pt x="217" y="960"/>
                  </a:lnTo>
                  <a:lnTo>
                    <a:pt x="203" y="923"/>
                  </a:lnTo>
                  <a:lnTo>
                    <a:pt x="190" y="886"/>
                  </a:lnTo>
                  <a:lnTo>
                    <a:pt x="176" y="850"/>
                  </a:lnTo>
                  <a:lnTo>
                    <a:pt x="163" y="812"/>
                  </a:lnTo>
                  <a:lnTo>
                    <a:pt x="151" y="776"/>
                  </a:lnTo>
                  <a:lnTo>
                    <a:pt x="139" y="738"/>
                  </a:lnTo>
                  <a:lnTo>
                    <a:pt x="128" y="701"/>
                  </a:lnTo>
                  <a:lnTo>
                    <a:pt x="118" y="663"/>
                  </a:lnTo>
                  <a:lnTo>
                    <a:pt x="108" y="625"/>
                  </a:lnTo>
                  <a:lnTo>
                    <a:pt x="98" y="587"/>
                  </a:lnTo>
                  <a:lnTo>
                    <a:pt x="89" y="549"/>
                  </a:lnTo>
                  <a:lnTo>
                    <a:pt x="81" y="511"/>
                  </a:lnTo>
                  <a:lnTo>
                    <a:pt x="73" y="471"/>
                  </a:lnTo>
                  <a:lnTo>
                    <a:pt x="67" y="433"/>
                  </a:lnTo>
                  <a:lnTo>
                    <a:pt x="60" y="395"/>
                  </a:lnTo>
                  <a:lnTo>
                    <a:pt x="55" y="356"/>
                  </a:lnTo>
                  <a:lnTo>
                    <a:pt x="49" y="317"/>
                  </a:lnTo>
                  <a:lnTo>
                    <a:pt x="45" y="277"/>
                  </a:lnTo>
                  <a:lnTo>
                    <a:pt x="41" y="238"/>
                  </a:lnTo>
                  <a:lnTo>
                    <a:pt x="37" y="199"/>
                  </a:lnTo>
                  <a:lnTo>
                    <a:pt x="34" y="158"/>
                  </a:lnTo>
                  <a:lnTo>
                    <a:pt x="31" y="119"/>
                  </a:lnTo>
                  <a:lnTo>
                    <a:pt x="29" y="79"/>
                  </a:lnTo>
                  <a:lnTo>
                    <a:pt x="28" y="38"/>
                  </a:lnTo>
                  <a:lnTo>
                    <a:pt x="28" y="0"/>
                  </a:lnTo>
                  <a:lnTo>
                    <a:pt x="0" y="0"/>
                  </a:lnTo>
                  <a:lnTo>
                    <a:pt x="0" y="39"/>
                  </a:lnTo>
                  <a:lnTo>
                    <a:pt x="1" y="80"/>
                  </a:lnTo>
                  <a:lnTo>
                    <a:pt x="3" y="120"/>
                  </a:lnTo>
                  <a:lnTo>
                    <a:pt x="5" y="160"/>
                  </a:lnTo>
                  <a:lnTo>
                    <a:pt x="8" y="201"/>
                  </a:lnTo>
                  <a:lnTo>
                    <a:pt x="11" y="241"/>
                  </a:lnTo>
                  <a:lnTo>
                    <a:pt x="15" y="280"/>
                  </a:lnTo>
                  <a:lnTo>
                    <a:pt x="20" y="321"/>
                  </a:lnTo>
                  <a:lnTo>
                    <a:pt x="25" y="360"/>
                  </a:lnTo>
                  <a:lnTo>
                    <a:pt x="31" y="399"/>
                  </a:lnTo>
                  <a:lnTo>
                    <a:pt x="39" y="438"/>
                  </a:lnTo>
                  <a:lnTo>
                    <a:pt x="46" y="478"/>
                  </a:lnTo>
                  <a:lnTo>
                    <a:pt x="53" y="516"/>
                  </a:lnTo>
                  <a:lnTo>
                    <a:pt x="61" y="555"/>
                  </a:lnTo>
                  <a:lnTo>
                    <a:pt x="70" y="593"/>
                  </a:lnTo>
                  <a:lnTo>
                    <a:pt x="79" y="632"/>
                  </a:lnTo>
                  <a:lnTo>
                    <a:pt x="89" y="671"/>
                  </a:lnTo>
                  <a:lnTo>
                    <a:pt x="100" y="708"/>
                  </a:lnTo>
                  <a:lnTo>
                    <a:pt x="111" y="746"/>
                  </a:lnTo>
                  <a:lnTo>
                    <a:pt x="124" y="785"/>
                  </a:lnTo>
                  <a:lnTo>
                    <a:pt x="136" y="822"/>
                  </a:lnTo>
                  <a:lnTo>
                    <a:pt x="148" y="859"/>
                  </a:lnTo>
                  <a:lnTo>
                    <a:pt x="163" y="897"/>
                  </a:lnTo>
                  <a:lnTo>
                    <a:pt x="176" y="933"/>
                  </a:lnTo>
                  <a:lnTo>
                    <a:pt x="191" y="970"/>
                  </a:lnTo>
                  <a:lnTo>
                    <a:pt x="206" y="1006"/>
                  </a:lnTo>
                  <a:lnTo>
                    <a:pt x="222" y="1043"/>
                  </a:lnTo>
                  <a:lnTo>
                    <a:pt x="238" y="1080"/>
                  </a:lnTo>
                  <a:lnTo>
                    <a:pt x="254" y="1115"/>
                  </a:lnTo>
                  <a:lnTo>
                    <a:pt x="272" y="1151"/>
                  </a:lnTo>
                  <a:lnTo>
                    <a:pt x="290" y="1186"/>
                  </a:lnTo>
                  <a:lnTo>
                    <a:pt x="308" y="1222"/>
                  </a:lnTo>
                  <a:lnTo>
                    <a:pt x="326" y="1257"/>
                  </a:lnTo>
                  <a:lnTo>
                    <a:pt x="346" y="1292"/>
                  </a:lnTo>
                  <a:lnTo>
                    <a:pt x="367" y="1326"/>
                  </a:lnTo>
                  <a:lnTo>
                    <a:pt x="386" y="1361"/>
                  </a:lnTo>
                  <a:lnTo>
                    <a:pt x="407" y="1396"/>
                  </a:lnTo>
                  <a:lnTo>
                    <a:pt x="429" y="1428"/>
                  </a:lnTo>
                  <a:lnTo>
                    <a:pt x="451" y="1463"/>
                  </a:lnTo>
                  <a:lnTo>
                    <a:pt x="473" y="1496"/>
                  </a:lnTo>
                  <a:lnTo>
                    <a:pt x="497" y="1530"/>
                  </a:lnTo>
                  <a:lnTo>
                    <a:pt x="519" y="1562"/>
                  </a:lnTo>
                  <a:lnTo>
                    <a:pt x="543" y="1595"/>
                  </a:lnTo>
                  <a:lnTo>
                    <a:pt x="568" y="1628"/>
                  </a:lnTo>
                  <a:lnTo>
                    <a:pt x="592" y="1660"/>
                  </a:lnTo>
                  <a:lnTo>
                    <a:pt x="618" y="1692"/>
                  </a:lnTo>
                  <a:lnTo>
                    <a:pt x="643" y="1723"/>
                  </a:lnTo>
                  <a:lnTo>
                    <a:pt x="670" y="1755"/>
                  </a:lnTo>
                  <a:lnTo>
                    <a:pt x="696" y="1786"/>
                  </a:lnTo>
                  <a:lnTo>
                    <a:pt x="723" y="1817"/>
                  </a:lnTo>
                  <a:lnTo>
                    <a:pt x="751" y="1847"/>
                  </a:lnTo>
                  <a:lnTo>
                    <a:pt x="778" y="1878"/>
                  </a:lnTo>
                  <a:lnTo>
                    <a:pt x="807" y="1908"/>
                  </a:lnTo>
                  <a:lnTo>
                    <a:pt x="835" y="1938"/>
                  </a:lnTo>
                  <a:lnTo>
                    <a:pt x="865" y="1967"/>
                  </a:lnTo>
                  <a:lnTo>
                    <a:pt x="895" y="1996"/>
                  </a:lnTo>
                  <a:lnTo>
                    <a:pt x="956" y="2054"/>
                  </a:lnTo>
                  <a:lnTo>
                    <a:pt x="1017" y="2110"/>
                  </a:lnTo>
                  <a:lnTo>
                    <a:pt x="1081" y="2166"/>
                  </a:lnTo>
                  <a:lnTo>
                    <a:pt x="1147" y="2220"/>
                  </a:lnTo>
                  <a:lnTo>
                    <a:pt x="1214" y="2271"/>
                  </a:lnTo>
                  <a:lnTo>
                    <a:pt x="1283" y="2322"/>
                  </a:lnTo>
                  <a:lnTo>
                    <a:pt x="1353" y="2372"/>
                  </a:lnTo>
                  <a:lnTo>
                    <a:pt x="1426" y="2421"/>
                  </a:lnTo>
                  <a:lnTo>
                    <a:pt x="1499" y="2468"/>
                  </a:lnTo>
                  <a:lnTo>
                    <a:pt x="1574" y="2514"/>
                  </a:lnTo>
                  <a:lnTo>
                    <a:pt x="1649" y="2558"/>
                  </a:lnTo>
                  <a:lnTo>
                    <a:pt x="1727" y="2602"/>
                  </a:lnTo>
                  <a:lnTo>
                    <a:pt x="1806" y="2643"/>
                  </a:lnTo>
                  <a:lnTo>
                    <a:pt x="1886" y="2683"/>
                  </a:lnTo>
                  <a:lnTo>
                    <a:pt x="1967" y="2721"/>
                  </a:lnTo>
                  <a:lnTo>
                    <a:pt x="2050" y="2759"/>
                  </a:lnTo>
                  <a:lnTo>
                    <a:pt x="2133" y="2794"/>
                  </a:lnTo>
                  <a:lnTo>
                    <a:pt x="2218" y="2827"/>
                  </a:lnTo>
                  <a:lnTo>
                    <a:pt x="2305" y="2860"/>
                  </a:lnTo>
                  <a:lnTo>
                    <a:pt x="2392" y="2890"/>
                  </a:lnTo>
                  <a:lnTo>
                    <a:pt x="2480" y="2919"/>
                  </a:lnTo>
                  <a:lnTo>
                    <a:pt x="2569" y="2946"/>
                  </a:lnTo>
                  <a:lnTo>
                    <a:pt x="2659" y="2971"/>
                  </a:lnTo>
                  <a:lnTo>
                    <a:pt x="2751" y="2996"/>
                  </a:lnTo>
                  <a:lnTo>
                    <a:pt x="2843" y="3017"/>
                  </a:lnTo>
                  <a:lnTo>
                    <a:pt x="2937" y="3037"/>
                  </a:lnTo>
                  <a:lnTo>
                    <a:pt x="3031" y="3056"/>
                  </a:lnTo>
                  <a:lnTo>
                    <a:pt x="3126" y="3072"/>
                  </a:lnTo>
                  <a:lnTo>
                    <a:pt x="3222" y="3087"/>
                  </a:lnTo>
                  <a:lnTo>
                    <a:pt x="3319" y="3099"/>
                  </a:lnTo>
                  <a:lnTo>
                    <a:pt x="3416" y="3112"/>
                  </a:lnTo>
                  <a:lnTo>
                    <a:pt x="3515" y="3120"/>
                  </a:lnTo>
                  <a:lnTo>
                    <a:pt x="3613" y="3127"/>
                  </a:lnTo>
                  <a:lnTo>
                    <a:pt x="3713" y="3132"/>
                  </a:lnTo>
                  <a:lnTo>
                    <a:pt x="3814" y="3135"/>
                  </a:lnTo>
                  <a:lnTo>
                    <a:pt x="3914" y="3136"/>
                  </a:lnTo>
                  <a:lnTo>
                    <a:pt x="3914" y="3108"/>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6" name="Freeform 26"/>
            <p:cNvSpPr>
              <a:spLocks/>
            </p:cNvSpPr>
            <p:nvPr/>
          </p:nvSpPr>
          <p:spPr bwMode="auto">
            <a:xfrm>
              <a:off x="4970" y="4111"/>
              <a:ext cx="7" cy="1"/>
            </a:xfrm>
            <a:custGeom>
              <a:avLst/>
              <a:gdLst/>
              <a:ahLst/>
              <a:cxnLst>
                <a:cxn ang="0">
                  <a:pos x="141" y="8"/>
                </a:cxn>
                <a:cxn ang="0">
                  <a:pos x="155" y="0"/>
                </a:cxn>
                <a:cxn ang="0">
                  <a:pos x="135" y="0"/>
                </a:cxn>
                <a:cxn ang="0">
                  <a:pos x="116" y="0"/>
                </a:cxn>
                <a:cxn ang="0">
                  <a:pos x="97" y="0"/>
                </a:cxn>
                <a:cxn ang="0">
                  <a:pos x="77" y="0"/>
                </a:cxn>
                <a:cxn ang="0">
                  <a:pos x="58" y="0"/>
                </a:cxn>
                <a:cxn ang="0">
                  <a:pos x="38" y="0"/>
                </a:cxn>
                <a:cxn ang="0">
                  <a:pos x="19" y="0"/>
                </a:cxn>
                <a:cxn ang="0">
                  <a:pos x="0" y="0"/>
                </a:cxn>
                <a:cxn ang="0">
                  <a:pos x="0" y="28"/>
                </a:cxn>
                <a:cxn ang="0">
                  <a:pos x="19" y="28"/>
                </a:cxn>
                <a:cxn ang="0">
                  <a:pos x="38" y="28"/>
                </a:cxn>
                <a:cxn ang="0">
                  <a:pos x="58" y="28"/>
                </a:cxn>
                <a:cxn ang="0">
                  <a:pos x="77" y="28"/>
                </a:cxn>
                <a:cxn ang="0">
                  <a:pos x="97" y="28"/>
                </a:cxn>
                <a:cxn ang="0">
                  <a:pos x="116" y="28"/>
                </a:cxn>
                <a:cxn ang="0">
                  <a:pos x="135" y="28"/>
                </a:cxn>
                <a:cxn ang="0">
                  <a:pos x="155" y="28"/>
                </a:cxn>
                <a:cxn ang="0">
                  <a:pos x="168" y="20"/>
                </a:cxn>
                <a:cxn ang="0">
                  <a:pos x="155" y="28"/>
                </a:cxn>
                <a:cxn ang="0">
                  <a:pos x="164" y="28"/>
                </a:cxn>
                <a:cxn ang="0">
                  <a:pos x="168" y="20"/>
                </a:cxn>
                <a:cxn ang="0">
                  <a:pos x="141" y="8"/>
                </a:cxn>
              </a:cxnLst>
              <a:rect l="0" t="0" r="r" b="b"/>
              <a:pathLst>
                <a:path w="168" h="28">
                  <a:moveTo>
                    <a:pt x="141" y="8"/>
                  </a:moveTo>
                  <a:lnTo>
                    <a:pt x="155" y="0"/>
                  </a:lnTo>
                  <a:lnTo>
                    <a:pt x="135" y="0"/>
                  </a:lnTo>
                  <a:lnTo>
                    <a:pt x="116" y="0"/>
                  </a:lnTo>
                  <a:lnTo>
                    <a:pt x="97" y="0"/>
                  </a:lnTo>
                  <a:lnTo>
                    <a:pt x="77" y="0"/>
                  </a:lnTo>
                  <a:lnTo>
                    <a:pt x="58" y="0"/>
                  </a:lnTo>
                  <a:lnTo>
                    <a:pt x="38" y="0"/>
                  </a:lnTo>
                  <a:lnTo>
                    <a:pt x="19" y="0"/>
                  </a:lnTo>
                  <a:lnTo>
                    <a:pt x="0" y="0"/>
                  </a:lnTo>
                  <a:lnTo>
                    <a:pt x="0" y="28"/>
                  </a:lnTo>
                  <a:lnTo>
                    <a:pt x="19" y="28"/>
                  </a:lnTo>
                  <a:lnTo>
                    <a:pt x="38" y="28"/>
                  </a:lnTo>
                  <a:lnTo>
                    <a:pt x="58" y="28"/>
                  </a:lnTo>
                  <a:lnTo>
                    <a:pt x="77" y="28"/>
                  </a:lnTo>
                  <a:lnTo>
                    <a:pt x="97" y="28"/>
                  </a:lnTo>
                  <a:lnTo>
                    <a:pt x="116" y="28"/>
                  </a:lnTo>
                  <a:lnTo>
                    <a:pt x="135" y="28"/>
                  </a:lnTo>
                  <a:lnTo>
                    <a:pt x="155" y="28"/>
                  </a:lnTo>
                  <a:lnTo>
                    <a:pt x="168" y="20"/>
                  </a:lnTo>
                  <a:lnTo>
                    <a:pt x="155" y="28"/>
                  </a:lnTo>
                  <a:lnTo>
                    <a:pt x="164" y="28"/>
                  </a:lnTo>
                  <a:lnTo>
                    <a:pt x="168" y="20"/>
                  </a:lnTo>
                  <a:lnTo>
                    <a:pt x="141" y="8"/>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7" name="Freeform 27"/>
            <p:cNvSpPr>
              <a:spLocks/>
            </p:cNvSpPr>
            <p:nvPr/>
          </p:nvSpPr>
          <p:spPr bwMode="auto">
            <a:xfrm>
              <a:off x="4976" y="4107"/>
              <a:ext cx="4" cy="5"/>
            </a:xfrm>
            <a:custGeom>
              <a:avLst/>
              <a:gdLst/>
              <a:ahLst/>
              <a:cxnLst>
                <a:cxn ang="0">
                  <a:pos x="51" y="0"/>
                </a:cxn>
                <a:cxn ang="0">
                  <a:pos x="38" y="8"/>
                </a:cxn>
                <a:cxn ang="0">
                  <a:pos x="0" y="89"/>
                </a:cxn>
                <a:cxn ang="0">
                  <a:pos x="27" y="101"/>
                </a:cxn>
                <a:cxn ang="0">
                  <a:pos x="64" y="22"/>
                </a:cxn>
                <a:cxn ang="0">
                  <a:pos x="51" y="0"/>
                </a:cxn>
                <a:cxn ang="0">
                  <a:pos x="64" y="22"/>
                </a:cxn>
                <a:cxn ang="0">
                  <a:pos x="74" y="1"/>
                </a:cxn>
                <a:cxn ang="0">
                  <a:pos x="51" y="0"/>
                </a:cxn>
              </a:cxnLst>
              <a:rect l="0" t="0" r="r" b="b"/>
              <a:pathLst>
                <a:path w="74" h="101">
                  <a:moveTo>
                    <a:pt x="51" y="0"/>
                  </a:moveTo>
                  <a:lnTo>
                    <a:pt x="38" y="8"/>
                  </a:lnTo>
                  <a:lnTo>
                    <a:pt x="0" y="89"/>
                  </a:lnTo>
                  <a:lnTo>
                    <a:pt x="27" y="101"/>
                  </a:lnTo>
                  <a:lnTo>
                    <a:pt x="64" y="22"/>
                  </a:lnTo>
                  <a:lnTo>
                    <a:pt x="51" y="0"/>
                  </a:lnTo>
                  <a:lnTo>
                    <a:pt x="64" y="22"/>
                  </a:lnTo>
                  <a:lnTo>
                    <a:pt x="74" y="1"/>
                  </a:lnTo>
                  <a:lnTo>
                    <a:pt x="51"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8" name="Freeform 28"/>
            <p:cNvSpPr>
              <a:spLocks/>
            </p:cNvSpPr>
            <p:nvPr/>
          </p:nvSpPr>
          <p:spPr bwMode="auto">
            <a:xfrm>
              <a:off x="4830" y="3978"/>
              <a:ext cx="149" cy="131"/>
            </a:xfrm>
            <a:custGeom>
              <a:avLst/>
              <a:gdLst/>
              <a:ahLst/>
              <a:cxnLst>
                <a:cxn ang="0">
                  <a:pos x="2" y="77"/>
                </a:cxn>
                <a:cxn ang="0">
                  <a:pos x="7" y="190"/>
                </a:cxn>
                <a:cxn ang="0">
                  <a:pos x="17" y="302"/>
                </a:cxn>
                <a:cxn ang="0">
                  <a:pos x="33" y="414"/>
                </a:cxn>
                <a:cxn ang="0">
                  <a:pos x="54" y="524"/>
                </a:cxn>
                <a:cxn ang="0">
                  <a:pos x="77" y="632"/>
                </a:cxn>
                <a:cxn ang="0">
                  <a:pos x="107" y="740"/>
                </a:cxn>
                <a:cxn ang="0">
                  <a:pos x="140" y="845"/>
                </a:cxn>
                <a:cxn ang="0">
                  <a:pos x="205" y="1017"/>
                </a:cxn>
                <a:cxn ang="0">
                  <a:pos x="299" y="1218"/>
                </a:cxn>
                <a:cxn ang="0">
                  <a:pos x="408" y="1412"/>
                </a:cxn>
                <a:cxn ang="0">
                  <a:pos x="532" y="1596"/>
                </a:cxn>
                <a:cxn ang="0">
                  <a:pos x="672" y="1773"/>
                </a:cxn>
                <a:cxn ang="0">
                  <a:pos x="825" y="1941"/>
                </a:cxn>
                <a:cxn ang="0">
                  <a:pos x="991" y="2097"/>
                </a:cxn>
                <a:cxn ang="0">
                  <a:pos x="1171" y="2246"/>
                </a:cxn>
                <a:cxn ang="0">
                  <a:pos x="1362" y="2382"/>
                </a:cxn>
                <a:cxn ang="0">
                  <a:pos x="1564" y="2506"/>
                </a:cxn>
                <a:cxn ang="0">
                  <a:pos x="1776" y="2619"/>
                </a:cxn>
                <a:cxn ang="0">
                  <a:pos x="2000" y="2718"/>
                </a:cxn>
                <a:cxn ang="0">
                  <a:pos x="2231" y="2804"/>
                </a:cxn>
                <a:cxn ang="0">
                  <a:pos x="2471" y="2877"/>
                </a:cxn>
                <a:cxn ang="0">
                  <a:pos x="2719" y="2935"/>
                </a:cxn>
                <a:cxn ang="0">
                  <a:pos x="2975" y="2977"/>
                </a:cxn>
                <a:cxn ang="0">
                  <a:pos x="3236" y="3005"/>
                </a:cxn>
                <a:cxn ang="0">
                  <a:pos x="3415" y="2983"/>
                </a:cxn>
                <a:cxn ang="0">
                  <a:pos x="3151" y="2968"/>
                </a:cxn>
                <a:cxn ang="0">
                  <a:pos x="2894" y="2936"/>
                </a:cxn>
                <a:cxn ang="0">
                  <a:pos x="2642" y="2889"/>
                </a:cxn>
                <a:cxn ang="0">
                  <a:pos x="2398" y="2827"/>
                </a:cxn>
                <a:cxn ang="0">
                  <a:pos x="2162" y="2750"/>
                </a:cxn>
                <a:cxn ang="0">
                  <a:pos x="1936" y="2660"/>
                </a:cxn>
                <a:cxn ang="0">
                  <a:pos x="1717" y="2557"/>
                </a:cxn>
                <a:cxn ang="0">
                  <a:pos x="1510" y="2441"/>
                </a:cxn>
                <a:cxn ang="0">
                  <a:pos x="1313" y="2314"/>
                </a:cxn>
                <a:cxn ang="0">
                  <a:pos x="1127" y="2176"/>
                </a:cxn>
                <a:cxn ang="0">
                  <a:pos x="954" y="2025"/>
                </a:cxn>
                <a:cxn ang="0">
                  <a:pos x="794" y="1867"/>
                </a:cxn>
                <a:cxn ang="0">
                  <a:pos x="646" y="1697"/>
                </a:cxn>
                <a:cxn ang="0">
                  <a:pos x="513" y="1519"/>
                </a:cxn>
                <a:cxn ang="0">
                  <a:pos x="394" y="1333"/>
                </a:cxn>
                <a:cxn ang="0">
                  <a:pos x="292" y="1139"/>
                </a:cxn>
                <a:cxn ang="0">
                  <a:pos x="204" y="938"/>
                </a:cxn>
                <a:cxn ang="0">
                  <a:pos x="155" y="801"/>
                </a:cxn>
                <a:cxn ang="0">
                  <a:pos x="125" y="696"/>
                </a:cxn>
                <a:cxn ang="0">
                  <a:pos x="97" y="590"/>
                </a:cxn>
                <a:cxn ang="0">
                  <a:pos x="74" y="482"/>
                </a:cxn>
                <a:cxn ang="0">
                  <a:pos x="56" y="373"/>
                </a:cxn>
                <a:cxn ang="0">
                  <a:pos x="43" y="262"/>
                </a:cxn>
                <a:cxn ang="0">
                  <a:pos x="35" y="152"/>
                </a:cxn>
                <a:cxn ang="0">
                  <a:pos x="30" y="39"/>
                </a:cxn>
              </a:cxnLst>
              <a:rect l="0" t="0" r="r" b="b"/>
              <a:pathLst>
                <a:path w="3415" h="3013">
                  <a:moveTo>
                    <a:pt x="0" y="0"/>
                  </a:moveTo>
                  <a:lnTo>
                    <a:pt x="1" y="39"/>
                  </a:lnTo>
                  <a:lnTo>
                    <a:pt x="2" y="77"/>
                  </a:lnTo>
                  <a:lnTo>
                    <a:pt x="3" y="114"/>
                  </a:lnTo>
                  <a:lnTo>
                    <a:pt x="5" y="153"/>
                  </a:lnTo>
                  <a:lnTo>
                    <a:pt x="7" y="190"/>
                  </a:lnTo>
                  <a:lnTo>
                    <a:pt x="10" y="228"/>
                  </a:lnTo>
                  <a:lnTo>
                    <a:pt x="13" y="265"/>
                  </a:lnTo>
                  <a:lnTo>
                    <a:pt x="17" y="302"/>
                  </a:lnTo>
                  <a:lnTo>
                    <a:pt x="22" y="340"/>
                  </a:lnTo>
                  <a:lnTo>
                    <a:pt x="28" y="377"/>
                  </a:lnTo>
                  <a:lnTo>
                    <a:pt x="33" y="414"/>
                  </a:lnTo>
                  <a:lnTo>
                    <a:pt x="40" y="450"/>
                  </a:lnTo>
                  <a:lnTo>
                    <a:pt x="47" y="487"/>
                  </a:lnTo>
                  <a:lnTo>
                    <a:pt x="54" y="524"/>
                  </a:lnTo>
                  <a:lnTo>
                    <a:pt x="61" y="560"/>
                  </a:lnTo>
                  <a:lnTo>
                    <a:pt x="69" y="596"/>
                  </a:lnTo>
                  <a:lnTo>
                    <a:pt x="77" y="632"/>
                  </a:lnTo>
                  <a:lnTo>
                    <a:pt x="86" y="668"/>
                  </a:lnTo>
                  <a:lnTo>
                    <a:pt x="97" y="703"/>
                  </a:lnTo>
                  <a:lnTo>
                    <a:pt x="107" y="740"/>
                  </a:lnTo>
                  <a:lnTo>
                    <a:pt x="118" y="774"/>
                  </a:lnTo>
                  <a:lnTo>
                    <a:pt x="128" y="810"/>
                  </a:lnTo>
                  <a:lnTo>
                    <a:pt x="140" y="845"/>
                  </a:lnTo>
                  <a:lnTo>
                    <a:pt x="152" y="880"/>
                  </a:lnTo>
                  <a:lnTo>
                    <a:pt x="178" y="949"/>
                  </a:lnTo>
                  <a:lnTo>
                    <a:pt x="205" y="1017"/>
                  </a:lnTo>
                  <a:lnTo>
                    <a:pt x="234" y="1084"/>
                  </a:lnTo>
                  <a:lnTo>
                    <a:pt x="266" y="1152"/>
                  </a:lnTo>
                  <a:lnTo>
                    <a:pt x="299" y="1218"/>
                  </a:lnTo>
                  <a:lnTo>
                    <a:pt x="333" y="1283"/>
                  </a:lnTo>
                  <a:lnTo>
                    <a:pt x="370" y="1347"/>
                  </a:lnTo>
                  <a:lnTo>
                    <a:pt x="408" y="1412"/>
                  </a:lnTo>
                  <a:lnTo>
                    <a:pt x="447" y="1475"/>
                  </a:lnTo>
                  <a:lnTo>
                    <a:pt x="490" y="1535"/>
                  </a:lnTo>
                  <a:lnTo>
                    <a:pt x="532" y="1596"/>
                  </a:lnTo>
                  <a:lnTo>
                    <a:pt x="577" y="1656"/>
                  </a:lnTo>
                  <a:lnTo>
                    <a:pt x="623" y="1715"/>
                  </a:lnTo>
                  <a:lnTo>
                    <a:pt x="672" y="1773"/>
                  </a:lnTo>
                  <a:lnTo>
                    <a:pt x="721" y="1830"/>
                  </a:lnTo>
                  <a:lnTo>
                    <a:pt x="772" y="1886"/>
                  </a:lnTo>
                  <a:lnTo>
                    <a:pt x="825" y="1941"/>
                  </a:lnTo>
                  <a:lnTo>
                    <a:pt x="879" y="1995"/>
                  </a:lnTo>
                  <a:lnTo>
                    <a:pt x="935" y="2048"/>
                  </a:lnTo>
                  <a:lnTo>
                    <a:pt x="991" y="2097"/>
                  </a:lnTo>
                  <a:lnTo>
                    <a:pt x="1050" y="2148"/>
                  </a:lnTo>
                  <a:lnTo>
                    <a:pt x="1110" y="2197"/>
                  </a:lnTo>
                  <a:lnTo>
                    <a:pt x="1171" y="2246"/>
                  </a:lnTo>
                  <a:lnTo>
                    <a:pt x="1234" y="2292"/>
                  </a:lnTo>
                  <a:lnTo>
                    <a:pt x="1297" y="2337"/>
                  </a:lnTo>
                  <a:lnTo>
                    <a:pt x="1362" y="2382"/>
                  </a:lnTo>
                  <a:lnTo>
                    <a:pt x="1428" y="2424"/>
                  </a:lnTo>
                  <a:lnTo>
                    <a:pt x="1495" y="2466"/>
                  </a:lnTo>
                  <a:lnTo>
                    <a:pt x="1564" y="2506"/>
                  </a:lnTo>
                  <a:lnTo>
                    <a:pt x="1634" y="2545"/>
                  </a:lnTo>
                  <a:lnTo>
                    <a:pt x="1705" y="2582"/>
                  </a:lnTo>
                  <a:lnTo>
                    <a:pt x="1776" y="2619"/>
                  </a:lnTo>
                  <a:lnTo>
                    <a:pt x="1849" y="2653"/>
                  </a:lnTo>
                  <a:lnTo>
                    <a:pt x="1925" y="2687"/>
                  </a:lnTo>
                  <a:lnTo>
                    <a:pt x="2000" y="2718"/>
                  </a:lnTo>
                  <a:lnTo>
                    <a:pt x="2076" y="2749"/>
                  </a:lnTo>
                  <a:lnTo>
                    <a:pt x="2153" y="2777"/>
                  </a:lnTo>
                  <a:lnTo>
                    <a:pt x="2231" y="2804"/>
                  </a:lnTo>
                  <a:lnTo>
                    <a:pt x="2311" y="2831"/>
                  </a:lnTo>
                  <a:lnTo>
                    <a:pt x="2390" y="2854"/>
                  </a:lnTo>
                  <a:lnTo>
                    <a:pt x="2471" y="2877"/>
                  </a:lnTo>
                  <a:lnTo>
                    <a:pt x="2552" y="2898"/>
                  </a:lnTo>
                  <a:lnTo>
                    <a:pt x="2636" y="2917"/>
                  </a:lnTo>
                  <a:lnTo>
                    <a:pt x="2719" y="2935"/>
                  </a:lnTo>
                  <a:lnTo>
                    <a:pt x="2803" y="2951"/>
                  </a:lnTo>
                  <a:lnTo>
                    <a:pt x="2889" y="2965"/>
                  </a:lnTo>
                  <a:lnTo>
                    <a:pt x="2975" y="2977"/>
                  </a:lnTo>
                  <a:lnTo>
                    <a:pt x="3062" y="2987"/>
                  </a:lnTo>
                  <a:lnTo>
                    <a:pt x="3149" y="2996"/>
                  </a:lnTo>
                  <a:lnTo>
                    <a:pt x="3236" y="3005"/>
                  </a:lnTo>
                  <a:lnTo>
                    <a:pt x="3325" y="3010"/>
                  </a:lnTo>
                  <a:lnTo>
                    <a:pt x="3414" y="3013"/>
                  </a:lnTo>
                  <a:lnTo>
                    <a:pt x="3415" y="2983"/>
                  </a:lnTo>
                  <a:lnTo>
                    <a:pt x="3327" y="2980"/>
                  </a:lnTo>
                  <a:lnTo>
                    <a:pt x="3238" y="2975"/>
                  </a:lnTo>
                  <a:lnTo>
                    <a:pt x="3151" y="2968"/>
                  </a:lnTo>
                  <a:lnTo>
                    <a:pt x="3065" y="2959"/>
                  </a:lnTo>
                  <a:lnTo>
                    <a:pt x="2979" y="2949"/>
                  </a:lnTo>
                  <a:lnTo>
                    <a:pt x="2894" y="2936"/>
                  </a:lnTo>
                  <a:lnTo>
                    <a:pt x="2809" y="2921"/>
                  </a:lnTo>
                  <a:lnTo>
                    <a:pt x="2724" y="2906"/>
                  </a:lnTo>
                  <a:lnTo>
                    <a:pt x="2642" y="2889"/>
                  </a:lnTo>
                  <a:lnTo>
                    <a:pt x="2560" y="2869"/>
                  </a:lnTo>
                  <a:lnTo>
                    <a:pt x="2478" y="2849"/>
                  </a:lnTo>
                  <a:lnTo>
                    <a:pt x="2398" y="2827"/>
                  </a:lnTo>
                  <a:lnTo>
                    <a:pt x="2319" y="2802"/>
                  </a:lnTo>
                  <a:lnTo>
                    <a:pt x="2241" y="2777"/>
                  </a:lnTo>
                  <a:lnTo>
                    <a:pt x="2162" y="2750"/>
                  </a:lnTo>
                  <a:lnTo>
                    <a:pt x="2086" y="2721"/>
                  </a:lnTo>
                  <a:lnTo>
                    <a:pt x="2010" y="2691"/>
                  </a:lnTo>
                  <a:lnTo>
                    <a:pt x="1936" y="2660"/>
                  </a:lnTo>
                  <a:lnTo>
                    <a:pt x="1862" y="2627"/>
                  </a:lnTo>
                  <a:lnTo>
                    <a:pt x="1789" y="2593"/>
                  </a:lnTo>
                  <a:lnTo>
                    <a:pt x="1717" y="2557"/>
                  </a:lnTo>
                  <a:lnTo>
                    <a:pt x="1647" y="2519"/>
                  </a:lnTo>
                  <a:lnTo>
                    <a:pt x="1578" y="2481"/>
                  </a:lnTo>
                  <a:lnTo>
                    <a:pt x="1510" y="2441"/>
                  </a:lnTo>
                  <a:lnTo>
                    <a:pt x="1443" y="2399"/>
                  </a:lnTo>
                  <a:lnTo>
                    <a:pt x="1377" y="2357"/>
                  </a:lnTo>
                  <a:lnTo>
                    <a:pt x="1313" y="2314"/>
                  </a:lnTo>
                  <a:lnTo>
                    <a:pt x="1250" y="2268"/>
                  </a:lnTo>
                  <a:lnTo>
                    <a:pt x="1188" y="2222"/>
                  </a:lnTo>
                  <a:lnTo>
                    <a:pt x="1127" y="2176"/>
                  </a:lnTo>
                  <a:lnTo>
                    <a:pt x="1068" y="2127"/>
                  </a:lnTo>
                  <a:lnTo>
                    <a:pt x="1011" y="2076"/>
                  </a:lnTo>
                  <a:lnTo>
                    <a:pt x="954" y="2025"/>
                  </a:lnTo>
                  <a:lnTo>
                    <a:pt x="899" y="1973"/>
                  </a:lnTo>
                  <a:lnTo>
                    <a:pt x="845" y="1920"/>
                  </a:lnTo>
                  <a:lnTo>
                    <a:pt x="794" y="1867"/>
                  </a:lnTo>
                  <a:lnTo>
                    <a:pt x="743" y="1811"/>
                  </a:lnTo>
                  <a:lnTo>
                    <a:pt x="693" y="1755"/>
                  </a:lnTo>
                  <a:lnTo>
                    <a:pt x="646" y="1697"/>
                  </a:lnTo>
                  <a:lnTo>
                    <a:pt x="600" y="1639"/>
                  </a:lnTo>
                  <a:lnTo>
                    <a:pt x="556" y="1580"/>
                  </a:lnTo>
                  <a:lnTo>
                    <a:pt x="513" y="1519"/>
                  </a:lnTo>
                  <a:lnTo>
                    <a:pt x="471" y="1458"/>
                  </a:lnTo>
                  <a:lnTo>
                    <a:pt x="433" y="1396"/>
                  </a:lnTo>
                  <a:lnTo>
                    <a:pt x="394" y="1333"/>
                  </a:lnTo>
                  <a:lnTo>
                    <a:pt x="359" y="1270"/>
                  </a:lnTo>
                  <a:lnTo>
                    <a:pt x="324" y="1204"/>
                  </a:lnTo>
                  <a:lnTo>
                    <a:pt x="292" y="1139"/>
                  </a:lnTo>
                  <a:lnTo>
                    <a:pt x="261" y="1073"/>
                  </a:lnTo>
                  <a:lnTo>
                    <a:pt x="232" y="1006"/>
                  </a:lnTo>
                  <a:lnTo>
                    <a:pt x="204" y="938"/>
                  </a:lnTo>
                  <a:lnTo>
                    <a:pt x="180" y="870"/>
                  </a:lnTo>
                  <a:lnTo>
                    <a:pt x="167" y="835"/>
                  </a:lnTo>
                  <a:lnTo>
                    <a:pt x="155" y="801"/>
                  </a:lnTo>
                  <a:lnTo>
                    <a:pt x="144" y="766"/>
                  </a:lnTo>
                  <a:lnTo>
                    <a:pt x="134" y="732"/>
                  </a:lnTo>
                  <a:lnTo>
                    <a:pt x="125" y="696"/>
                  </a:lnTo>
                  <a:lnTo>
                    <a:pt x="115" y="661"/>
                  </a:lnTo>
                  <a:lnTo>
                    <a:pt x="106" y="625"/>
                  </a:lnTo>
                  <a:lnTo>
                    <a:pt x="97" y="590"/>
                  </a:lnTo>
                  <a:lnTo>
                    <a:pt x="88" y="554"/>
                  </a:lnTo>
                  <a:lnTo>
                    <a:pt x="81" y="518"/>
                  </a:lnTo>
                  <a:lnTo>
                    <a:pt x="74" y="482"/>
                  </a:lnTo>
                  <a:lnTo>
                    <a:pt x="68" y="446"/>
                  </a:lnTo>
                  <a:lnTo>
                    <a:pt x="62" y="409"/>
                  </a:lnTo>
                  <a:lnTo>
                    <a:pt x="56" y="373"/>
                  </a:lnTo>
                  <a:lnTo>
                    <a:pt x="52" y="337"/>
                  </a:lnTo>
                  <a:lnTo>
                    <a:pt x="47" y="299"/>
                  </a:lnTo>
                  <a:lnTo>
                    <a:pt x="43" y="262"/>
                  </a:lnTo>
                  <a:lnTo>
                    <a:pt x="40" y="226"/>
                  </a:lnTo>
                  <a:lnTo>
                    <a:pt x="37" y="188"/>
                  </a:lnTo>
                  <a:lnTo>
                    <a:pt x="35" y="152"/>
                  </a:lnTo>
                  <a:lnTo>
                    <a:pt x="32" y="113"/>
                  </a:lnTo>
                  <a:lnTo>
                    <a:pt x="31" y="76"/>
                  </a:lnTo>
                  <a:lnTo>
                    <a:pt x="30" y="39"/>
                  </a:lnTo>
                  <a:lnTo>
                    <a:pt x="30" y="0"/>
                  </a:lnTo>
                  <a:lnTo>
                    <a:pt x="0"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89" name="Freeform 29"/>
            <p:cNvSpPr>
              <a:spLocks/>
            </p:cNvSpPr>
            <p:nvPr/>
          </p:nvSpPr>
          <p:spPr bwMode="auto">
            <a:xfrm>
              <a:off x="4830" y="3846"/>
              <a:ext cx="154" cy="132"/>
            </a:xfrm>
            <a:custGeom>
              <a:avLst/>
              <a:gdLst/>
              <a:ahLst/>
              <a:cxnLst>
                <a:cxn ang="0">
                  <a:pos x="3349" y="4"/>
                </a:cxn>
                <a:cxn ang="0">
                  <a:pos x="3079" y="23"/>
                </a:cxn>
                <a:cxn ang="0">
                  <a:pos x="2817" y="61"/>
                </a:cxn>
                <a:cxn ang="0">
                  <a:pos x="2560" y="114"/>
                </a:cxn>
                <a:cxn ang="0">
                  <a:pos x="2312" y="182"/>
                </a:cxn>
                <a:cxn ang="0">
                  <a:pos x="2073" y="266"/>
                </a:cxn>
                <a:cxn ang="0">
                  <a:pos x="1842" y="364"/>
                </a:cxn>
                <a:cxn ang="0">
                  <a:pos x="1623" y="476"/>
                </a:cxn>
                <a:cxn ang="0">
                  <a:pos x="1413" y="600"/>
                </a:cxn>
                <a:cxn ang="0">
                  <a:pos x="1215" y="737"/>
                </a:cxn>
                <a:cxn ang="0">
                  <a:pos x="1029" y="886"/>
                </a:cxn>
                <a:cxn ang="0">
                  <a:pos x="858" y="1044"/>
                </a:cxn>
                <a:cxn ang="0">
                  <a:pos x="698" y="1215"/>
                </a:cxn>
                <a:cxn ang="0">
                  <a:pos x="554" y="1394"/>
                </a:cxn>
                <a:cxn ang="0">
                  <a:pos x="425" y="1583"/>
                </a:cxn>
                <a:cxn ang="0">
                  <a:pos x="310" y="1780"/>
                </a:cxn>
                <a:cxn ang="0">
                  <a:pos x="213" y="1984"/>
                </a:cxn>
                <a:cxn ang="0">
                  <a:pos x="171" y="2090"/>
                </a:cxn>
                <a:cxn ang="0">
                  <a:pos x="134" y="2195"/>
                </a:cxn>
                <a:cxn ang="0">
                  <a:pos x="100" y="2304"/>
                </a:cxn>
                <a:cxn ang="0">
                  <a:pos x="72" y="2415"/>
                </a:cxn>
                <a:cxn ang="0">
                  <a:pos x="48" y="2525"/>
                </a:cxn>
                <a:cxn ang="0">
                  <a:pos x="29" y="2639"/>
                </a:cxn>
                <a:cxn ang="0">
                  <a:pos x="14" y="2753"/>
                </a:cxn>
                <a:cxn ang="0">
                  <a:pos x="5" y="2869"/>
                </a:cxn>
                <a:cxn ang="0">
                  <a:pos x="1" y="2985"/>
                </a:cxn>
                <a:cxn ang="0">
                  <a:pos x="30" y="2986"/>
                </a:cxn>
                <a:cxn ang="0">
                  <a:pos x="35" y="2870"/>
                </a:cxn>
                <a:cxn ang="0">
                  <a:pos x="44" y="2756"/>
                </a:cxn>
                <a:cxn ang="0">
                  <a:pos x="58" y="2643"/>
                </a:cxn>
                <a:cxn ang="0">
                  <a:pos x="76" y="2531"/>
                </a:cxn>
                <a:cxn ang="0">
                  <a:pos x="100" y="2421"/>
                </a:cxn>
                <a:cxn ang="0">
                  <a:pos x="128" y="2312"/>
                </a:cxn>
                <a:cxn ang="0">
                  <a:pos x="161" y="2205"/>
                </a:cxn>
                <a:cxn ang="0">
                  <a:pos x="198" y="2100"/>
                </a:cxn>
                <a:cxn ang="0">
                  <a:pos x="240" y="1995"/>
                </a:cxn>
                <a:cxn ang="0">
                  <a:pos x="336" y="1793"/>
                </a:cxn>
                <a:cxn ang="0">
                  <a:pos x="448" y="1598"/>
                </a:cxn>
                <a:cxn ang="0">
                  <a:pos x="577" y="1411"/>
                </a:cxn>
                <a:cxn ang="0">
                  <a:pos x="720" y="1233"/>
                </a:cxn>
                <a:cxn ang="0">
                  <a:pos x="878" y="1065"/>
                </a:cxn>
                <a:cxn ang="0">
                  <a:pos x="1049" y="907"/>
                </a:cxn>
                <a:cxn ang="0">
                  <a:pos x="1233" y="760"/>
                </a:cxn>
                <a:cxn ang="0">
                  <a:pos x="1429" y="624"/>
                </a:cxn>
                <a:cxn ang="0">
                  <a:pos x="1636" y="501"/>
                </a:cxn>
                <a:cxn ang="0">
                  <a:pos x="1854" y="391"/>
                </a:cxn>
                <a:cxn ang="0">
                  <a:pos x="2083" y="294"/>
                </a:cxn>
                <a:cxn ang="0">
                  <a:pos x="2321" y="210"/>
                </a:cxn>
                <a:cxn ang="0">
                  <a:pos x="2567" y="142"/>
                </a:cxn>
                <a:cxn ang="0">
                  <a:pos x="2821" y="89"/>
                </a:cxn>
                <a:cxn ang="0">
                  <a:pos x="3082" y="52"/>
                </a:cxn>
                <a:cxn ang="0">
                  <a:pos x="3350" y="32"/>
                </a:cxn>
                <a:cxn ang="0">
                  <a:pos x="3532" y="0"/>
                </a:cxn>
              </a:cxnLst>
              <a:rect l="0" t="0" r="r" b="b"/>
              <a:pathLst>
                <a:path w="3532" h="3023">
                  <a:moveTo>
                    <a:pt x="3532" y="0"/>
                  </a:moveTo>
                  <a:lnTo>
                    <a:pt x="3440" y="1"/>
                  </a:lnTo>
                  <a:lnTo>
                    <a:pt x="3349" y="4"/>
                  </a:lnTo>
                  <a:lnTo>
                    <a:pt x="3258" y="8"/>
                  </a:lnTo>
                  <a:lnTo>
                    <a:pt x="3168" y="15"/>
                  </a:lnTo>
                  <a:lnTo>
                    <a:pt x="3079" y="23"/>
                  </a:lnTo>
                  <a:lnTo>
                    <a:pt x="2990" y="34"/>
                  </a:lnTo>
                  <a:lnTo>
                    <a:pt x="2903" y="47"/>
                  </a:lnTo>
                  <a:lnTo>
                    <a:pt x="2817" y="61"/>
                  </a:lnTo>
                  <a:lnTo>
                    <a:pt x="2729" y="77"/>
                  </a:lnTo>
                  <a:lnTo>
                    <a:pt x="2644" y="94"/>
                  </a:lnTo>
                  <a:lnTo>
                    <a:pt x="2560" y="114"/>
                  </a:lnTo>
                  <a:lnTo>
                    <a:pt x="2476" y="135"/>
                  </a:lnTo>
                  <a:lnTo>
                    <a:pt x="2394" y="158"/>
                  </a:lnTo>
                  <a:lnTo>
                    <a:pt x="2312" y="182"/>
                  </a:lnTo>
                  <a:lnTo>
                    <a:pt x="2231" y="209"/>
                  </a:lnTo>
                  <a:lnTo>
                    <a:pt x="2151" y="237"/>
                  </a:lnTo>
                  <a:lnTo>
                    <a:pt x="2073" y="266"/>
                  </a:lnTo>
                  <a:lnTo>
                    <a:pt x="1995" y="297"/>
                  </a:lnTo>
                  <a:lnTo>
                    <a:pt x="1918" y="330"/>
                  </a:lnTo>
                  <a:lnTo>
                    <a:pt x="1842" y="364"/>
                  </a:lnTo>
                  <a:lnTo>
                    <a:pt x="1768" y="400"/>
                  </a:lnTo>
                  <a:lnTo>
                    <a:pt x="1695" y="437"/>
                  </a:lnTo>
                  <a:lnTo>
                    <a:pt x="1623" y="476"/>
                  </a:lnTo>
                  <a:lnTo>
                    <a:pt x="1552" y="516"/>
                  </a:lnTo>
                  <a:lnTo>
                    <a:pt x="1481" y="557"/>
                  </a:lnTo>
                  <a:lnTo>
                    <a:pt x="1413" y="600"/>
                  </a:lnTo>
                  <a:lnTo>
                    <a:pt x="1345" y="645"/>
                  </a:lnTo>
                  <a:lnTo>
                    <a:pt x="1279" y="689"/>
                  </a:lnTo>
                  <a:lnTo>
                    <a:pt x="1215" y="737"/>
                  </a:lnTo>
                  <a:lnTo>
                    <a:pt x="1151" y="785"/>
                  </a:lnTo>
                  <a:lnTo>
                    <a:pt x="1090" y="835"/>
                  </a:lnTo>
                  <a:lnTo>
                    <a:pt x="1029" y="886"/>
                  </a:lnTo>
                  <a:lnTo>
                    <a:pt x="970" y="936"/>
                  </a:lnTo>
                  <a:lnTo>
                    <a:pt x="912" y="990"/>
                  </a:lnTo>
                  <a:lnTo>
                    <a:pt x="858" y="1044"/>
                  </a:lnTo>
                  <a:lnTo>
                    <a:pt x="803" y="1100"/>
                  </a:lnTo>
                  <a:lnTo>
                    <a:pt x="749" y="1157"/>
                  </a:lnTo>
                  <a:lnTo>
                    <a:pt x="698" y="1215"/>
                  </a:lnTo>
                  <a:lnTo>
                    <a:pt x="648" y="1273"/>
                  </a:lnTo>
                  <a:lnTo>
                    <a:pt x="599" y="1333"/>
                  </a:lnTo>
                  <a:lnTo>
                    <a:pt x="554" y="1394"/>
                  </a:lnTo>
                  <a:lnTo>
                    <a:pt x="509" y="1456"/>
                  </a:lnTo>
                  <a:lnTo>
                    <a:pt x="465" y="1519"/>
                  </a:lnTo>
                  <a:lnTo>
                    <a:pt x="425" y="1583"/>
                  </a:lnTo>
                  <a:lnTo>
                    <a:pt x="384" y="1647"/>
                  </a:lnTo>
                  <a:lnTo>
                    <a:pt x="346" y="1713"/>
                  </a:lnTo>
                  <a:lnTo>
                    <a:pt x="310" y="1780"/>
                  </a:lnTo>
                  <a:lnTo>
                    <a:pt x="276" y="1847"/>
                  </a:lnTo>
                  <a:lnTo>
                    <a:pt x="244" y="1915"/>
                  </a:lnTo>
                  <a:lnTo>
                    <a:pt x="213" y="1984"/>
                  </a:lnTo>
                  <a:lnTo>
                    <a:pt x="199" y="2018"/>
                  </a:lnTo>
                  <a:lnTo>
                    <a:pt x="185" y="2054"/>
                  </a:lnTo>
                  <a:lnTo>
                    <a:pt x="171" y="2090"/>
                  </a:lnTo>
                  <a:lnTo>
                    <a:pt x="157" y="2124"/>
                  </a:lnTo>
                  <a:lnTo>
                    <a:pt x="145" y="2161"/>
                  </a:lnTo>
                  <a:lnTo>
                    <a:pt x="134" y="2195"/>
                  </a:lnTo>
                  <a:lnTo>
                    <a:pt x="122" y="2232"/>
                  </a:lnTo>
                  <a:lnTo>
                    <a:pt x="112" y="2268"/>
                  </a:lnTo>
                  <a:lnTo>
                    <a:pt x="100" y="2304"/>
                  </a:lnTo>
                  <a:lnTo>
                    <a:pt x="90" y="2342"/>
                  </a:lnTo>
                  <a:lnTo>
                    <a:pt x="80" y="2378"/>
                  </a:lnTo>
                  <a:lnTo>
                    <a:pt x="72" y="2415"/>
                  </a:lnTo>
                  <a:lnTo>
                    <a:pt x="63" y="2451"/>
                  </a:lnTo>
                  <a:lnTo>
                    <a:pt x="56" y="2488"/>
                  </a:lnTo>
                  <a:lnTo>
                    <a:pt x="48" y="2525"/>
                  </a:lnTo>
                  <a:lnTo>
                    <a:pt x="42" y="2564"/>
                  </a:lnTo>
                  <a:lnTo>
                    <a:pt x="35" y="2601"/>
                  </a:lnTo>
                  <a:lnTo>
                    <a:pt x="29" y="2639"/>
                  </a:lnTo>
                  <a:lnTo>
                    <a:pt x="23" y="2677"/>
                  </a:lnTo>
                  <a:lnTo>
                    <a:pt x="18" y="2714"/>
                  </a:lnTo>
                  <a:lnTo>
                    <a:pt x="14" y="2753"/>
                  </a:lnTo>
                  <a:lnTo>
                    <a:pt x="10" y="2791"/>
                  </a:lnTo>
                  <a:lnTo>
                    <a:pt x="7" y="2829"/>
                  </a:lnTo>
                  <a:lnTo>
                    <a:pt x="5" y="2869"/>
                  </a:lnTo>
                  <a:lnTo>
                    <a:pt x="3" y="2906"/>
                  </a:lnTo>
                  <a:lnTo>
                    <a:pt x="2" y="2946"/>
                  </a:lnTo>
                  <a:lnTo>
                    <a:pt x="1" y="2985"/>
                  </a:lnTo>
                  <a:lnTo>
                    <a:pt x="0" y="3023"/>
                  </a:lnTo>
                  <a:lnTo>
                    <a:pt x="30" y="3023"/>
                  </a:lnTo>
                  <a:lnTo>
                    <a:pt x="30" y="2986"/>
                  </a:lnTo>
                  <a:lnTo>
                    <a:pt x="31" y="2946"/>
                  </a:lnTo>
                  <a:lnTo>
                    <a:pt x="32" y="2907"/>
                  </a:lnTo>
                  <a:lnTo>
                    <a:pt x="35" y="2870"/>
                  </a:lnTo>
                  <a:lnTo>
                    <a:pt x="37" y="2831"/>
                  </a:lnTo>
                  <a:lnTo>
                    <a:pt x="40" y="2794"/>
                  </a:lnTo>
                  <a:lnTo>
                    <a:pt x="44" y="2756"/>
                  </a:lnTo>
                  <a:lnTo>
                    <a:pt x="48" y="2717"/>
                  </a:lnTo>
                  <a:lnTo>
                    <a:pt x="52" y="2681"/>
                  </a:lnTo>
                  <a:lnTo>
                    <a:pt x="58" y="2643"/>
                  </a:lnTo>
                  <a:lnTo>
                    <a:pt x="63" y="2606"/>
                  </a:lnTo>
                  <a:lnTo>
                    <a:pt x="69" y="2569"/>
                  </a:lnTo>
                  <a:lnTo>
                    <a:pt x="76" y="2531"/>
                  </a:lnTo>
                  <a:lnTo>
                    <a:pt x="83" y="2494"/>
                  </a:lnTo>
                  <a:lnTo>
                    <a:pt x="91" y="2457"/>
                  </a:lnTo>
                  <a:lnTo>
                    <a:pt x="100" y="2421"/>
                  </a:lnTo>
                  <a:lnTo>
                    <a:pt x="110" y="2385"/>
                  </a:lnTo>
                  <a:lnTo>
                    <a:pt x="119" y="2349"/>
                  </a:lnTo>
                  <a:lnTo>
                    <a:pt x="128" y="2312"/>
                  </a:lnTo>
                  <a:lnTo>
                    <a:pt x="138" y="2276"/>
                  </a:lnTo>
                  <a:lnTo>
                    <a:pt x="149" y="2241"/>
                  </a:lnTo>
                  <a:lnTo>
                    <a:pt x="161" y="2205"/>
                  </a:lnTo>
                  <a:lnTo>
                    <a:pt x="173" y="2170"/>
                  </a:lnTo>
                  <a:lnTo>
                    <a:pt x="186" y="2134"/>
                  </a:lnTo>
                  <a:lnTo>
                    <a:pt x="198" y="2100"/>
                  </a:lnTo>
                  <a:lnTo>
                    <a:pt x="211" y="2064"/>
                  </a:lnTo>
                  <a:lnTo>
                    <a:pt x="226" y="2031"/>
                  </a:lnTo>
                  <a:lnTo>
                    <a:pt x="240" y="1995"/>
                  </a:lnTo>
                  <a:lnTo>
                    <a:pt x="270" y="1927"/>
                  </a:lnTo>
                  <a:lnTo>
                    <a:pt x="302" y="1860"/>
                  </a:lnTo>
                  <a:lnTo>
                    <a:pt x="336" y="1793"/>
                  </a:lnTo>
                  <a:lnTo>
                    <a:pt x="372" y="1727"/>
                  </a:lnTo>
                  <a:lnTo>
                    <a:pt x="409" y="1663"/>
                  </a:lnTo>
                  <a:lnTo>
                    <a:pt x="448" y="1598"/>
                  </a:lnTo>
                  <a:lnTo>
                    <a:pt x="490" y="1534"/>
                  </a:lnTo>
                  <a:lnTo>
                    <a:pt x="532" y="1472"/>
                  </a:lnTo>
                  <a:lnTo>
                    <a:pt x="577" y="1411"/>
                  </a:lnTo>
                  <a:lnTo>
                    <a:pt x="622" y="1351"/>
                  </a:lnTo>
                  <a:lnTo>
                    <a:pt x="671" y="1291"/>
                  </a:lnTo>
                  <a:lnTo>
                    <a:pt x="720" y="1233"/>
                  </a:lnTo>
                  <a:lnTo>
                    <a:pt x="770" y="1176"/>
                  </a:lnTo>
                  <a:lnTo>
                    <a:pt x="823" y="1119"/>
                  </a:lnTo>
                  <a:lnTo>
                    <a:pt x="878" y="1065"/>
                  </a:lnTo>
                  <a:lnTo>
                    <a:pt x="934" y="1012"/>
                  </a:lnTo>
                  <a:lnTo>
                    <a:pt x="990" y="959"/>
                  </a:lnTo>
                  <a:lnTo>
                    <a:pt x="1049" y="907"/>
                  </a:lnTo>
                  <a:lnTo>
                    <a:pt x="1109" y="857"/>
                  </a:lnTo>
                  <a:lnTo>
                    <a:pt x="1170" y="807"/>
                  </a:lnTo>
                  <a:lnTo>
                    <a:pt x="1233" y="760"/>
                  </a:lnTo>
                  <a:lnTo>
                    <a:pt x="1296" y="714"/>
                  </a:lnTo>
                  <a:lnTo>
                    <a:pt x="1362" y="668"/>
                  </a:lnTo>
                  <a:lnTo>
                    <a:pt x="1429" y="624"/>
                  </a:lnTo>
                  <a:lnTo>
                    <a:pt x="1497" y="582"/>
                  </a:lnTo>
                  <a:lnTo>
                    <a:pt x="1566" y="541"/>
                  </a:lnTo>
                  <a:lnTo>
                    <a:pt x="1636" y="501"/>
                  </a:lnTo>
                  <a:lnTo>
                    <a:pt x="1708" y="462"/>
                  </a:lnTo>
                  <a:lnTo>
                    <a:pt x="1780" y="426"/>
                  </a:lnTo>
                  <a:lnTo>
                    <a:pt x="1854" y="391"/>
                  </a:lnTo>
                  <a:lnTo>
                    <a:pt x="1930" y="357"/>
                  </a:lnTo>
                  <a:lnTo>
                    <a:pt x="2006" y="324"/>
                  </a:lnTo>
                  <a:lnTo>
                    <a:pt x="2083" y="294"/>
                  </a:lnTo>
                  <a:lnTo>
                    <a:pt x="2161" y="264"/>
                  </a:lnTo>
                  <a:lnTo>
                    <a:pt x="2241" y="236"/>
                  </a:lnTo>
                  <a:lnTo>
                    <a:pt x="2321" y="210"/>
                  </a:lnTo>
                  <a:lnTo>
                    <a:pt x="2401" y="187"/>
                  </a:lnTo>
                  <a:lnTo>
                    <a:pt x="2483" y="163"/>
                  </a:lnTo>
                  <a:lnTo>
                    <a:pt x="2567" y="142"/>
                  </a:lnTo>
                  <a:lnTo>
                    <a:pt x="2650" y="123"/>
                  </a:lnTo>
                  <a:lnTo>
                    <a:pt x="2734" y="104"/>
                  </a:lnTo>
                  <a:lnTo>
                    <a:pt x="2821" y="89"/>
                  </a:lnTo>
                  <a:lnTo>
                    <a:pt x="2907" y="75"/>
                  </a:lnTo>
                  <a:lnTo>
                    <a:pt x="2995" y="63"/>
                  </a:lnTo>
                  <a:lnTo>
                    <a:pt x="3082" y="52"/>
                  </a:lnTo>
                  <a:lnTo>
                    <a:pt x="3170" y="43"/>
                  </a:lnTo>
                  <a:lnTo>
                    <a:pt x="3260" y="36"/>
                  </a:lnTo>
                  <a:lnTo>
                    <a:pt x="3350" y="32"/>
                  </a:lnTo>
                  <a:lnTo>
                    <a:pt x="3441" y="29"/>
                  </a:lnTo>
                  <a:lnTo>
                    <a:pt x="3532" y="28"/>
                  </a:lnTo>
                  <a:lnTo>
                    <a:pt x="3532"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0" name="Freeform 30"/>
            <p:cNvSpPr>
              <a:spLocks/>
            </p:cNvSpPr>
            <p:nvPr/>
          </p:nvSpPr>
          <p:spPr bwMode="auto">
            <a:xfrm>
              <a:off x="4984" y="3846"/>
              <a:ext cx="80" cy="20"/>
            </a:xfrm>
            <a:custGeom>
              <a:avLst/>
              <a:gdLst/>
              <a:ahLst/>
              <a:cxnLst>
                <a:cxn ang="0">
                  <a:pos x="1852" y="427"/>
                </a:cxn>
                <a:cxn ang="0">
                  <a:pos x="1748" y="378"/>
                </a:cxn>
                <a:cxn ang="0">
                  <a:pos x="1642" y="331"/>
                </a:cxn>
                <a:cxn ang="0">
                  <a:pos x="1534" y="288"/>
                </a:cxn>
                <a:cxn ang="0">
                  <a:pos x="1426" y="246"/>
                </a:cxn>
                <a:cxn ang="0">
                  <a:pos x="1314" y="209"/>
                </a:cxn>
                <a:cxn ang="0">
                  <a:pos x="1201" y="174"/>
                </a:cxn>
                <a:cxn ang="0">
                  <a:pos x="1086" y="142"/>
                </a:cxn>
                <a:cxn ang="0">
                  <a:pos x="971" y="112"/>
                </a:cxn>
                <a:cxn ang="0">
                  <a:pos x="854" y="86"/>
                </a:cxn>
                <a:cxn ang="0">
                  <a:pos x="736" y="64"/>
                </a:cxn>
                <a:cxn ang="0">
                  <a:pos x="615" y="44"/>
                </a:cxn>
                <a:cxn ang="0">
                  <a:pos x="495" y="28"/>
                </a:cxn>
                <a:cxn ang="0">
                  <a:pos x="372" y="16"/>
                </a:cxn>
                <a:cxn ang="0">
                  <a:pos x="248" y="7"/>
                </a:cxn>
                <a:cxn ang="0">
                  <a:pos x="125" y="2"/>
                </a:cxn>
                <a:cxn ang="0">
                  <a:pos x="0" y="0"/>
                </a:cxn>
                <a:cxn ang="0">
                  <a:pos x="62" y="28"/>
                </a:cxn>
                <a:cxn ang="0">
                  <a:pos x="185" y="32"/>
                </a:cxn>
                <a:cxn ang="0">
                  <a:pos x="308" y="39"/>
                </a:cxn>
                <a:cxn ang="0">
                  <a:pos x="431" y="50"/>
                </a:cxn>
                <a:cxn ang="0">
                  <a:pos x="551" y="65"/>
                </a:cxn>
                <a:cxn ang="0">
                  <a:pos x="671" y="82"/>
                </a:cxn>
                <a:cxn ang="0">
                  <a:pos x="789" y="102"/>
                </a:cxn>
                <a:cxn ang="0">
                  <a:pos x="906" y="128"/>
                </a:cxn>
                <a:cxn ang="0">
                  <a:pos x="1022" y="154"/>
                </a:cxn>
                <a:cxn ang="0">
                  <a:pos x="1136" y="186"/>
                </a:cxn>
                <a:cxn ang="0">
                  <a:pos x="1250" y="218"/>
                </a:cxn>
                <a:cxn ang="0">
                  <a:pos x="1361" y="255"/>
                </a:cxn>
                <a:cxn ang="0">
                  <a:pos x="1469" y="294"/>
                </a:cxn>
                <a:cxn ang="0">
                  <a:pos x="1578" y="336"/>
                </a:cxn>
                <a:cxn ang="0">
                  <a:pos x="1684" y="381"/>
                </a:cxn>
                <a:cxn ang="0">
                  <a:pos x="1788" y="428"/>
                </a:cxn>
                <a:cxn ang="0">
                  <a:pos x="1859" y="447"/>
                </a:cxn>
                <a:cxn ang="0">
                  <a:pos x="1851" y="459"/>
                </a:cxn>
                <a:cxn ang="0">
                  <a:pos x="1832" y="432"/>
                </a:cxn>
              </a:cxnLst>
              <a:rect l="0" t="0" r="r" b="b"/>
              <a:pathLst>
                <a:path w="1859" h="459">
                  <a:moveTo>
                    <a:pt x="1832" y="432"/>
                  </a:moveTo>
                  <a:lnTo>
                    <a:pt x="1852" y="427"/>
                  </a:lnTo>
                  <a:lnTo>
                    <a:pt x="1800" y="402"/>
                  </a:lnTo>
                  <a:lnTo>
                    <a:pt x="1748" y="378"/>
                  </a:lnTo>
                  <a:lnTo>
                    <a:pt x="1695" y="355"/>
                  </a:lnTo>
                  <a:lnTo>
                    <a:pt x="1642" y="331"/>
                  </a:lnTo>
                  <a:lnTo>
                    <a:pt x="1588" y="309"/>
                  </a:lnTo>
                  <a:lnTo>
                    <a:pt x="1534" y="288"/>
                  </a:lnTo>
                  <a:lnTo>
                    <a:pt x="1481" y="267"/>
                  </a:lnTo>
                  <a:lnTo>
                    <a:pt x="1426" y="246"/>
                  </a:lnTo>
                  <a:lnTo>
                    <a:pt x="1370" y="228"/>
                  </a:lnTo>
                  <a:lnTo>
                    <a:pt x="1314" y="209"/>
                  </a:lnTo>
                  <a:lnTo>
                    <a:pt x="1258" y="191"/>
                  </a:lnTo>
                  <a:lnTo>
                    <a:pt x="1201" y="174"/>
                  </a:lnTo>
                  <a:lnTo>
                    <a:pt x="1144" y="157"/>
                  </a:lnTo>
                  <a:lnTo>
                    <a:pt x="1086" y="142"/>
                  </a:lnTo>
                  <a:lnTo>
                    <a:pt x="1029" y="127"/>
                  </a:lnTo>
                  <a:lnTo>
                    <a:pt x="971" y="112"/>
                  </a:lnTo>
                  <a:lnTo>
                    <a:pt x="913" y="98"/>
                  </a:lnTo>
                  <a:lnTo>
                    <a:pt x="854" y="86"/>
                  </a:lnTo>
                  <a:lnTo>
                    <a:pt x="795" y="75"/>
                  </a:lnTo>
                  <a:lnTo>
                    <a:pt x="736" y="64"/>
                  </a:lnTo>
                  <a:lnTo>
                    <a:pt x="676" y="54"/>
                  </a:lnTo>
                  <a:lnTo>
                    <a:pt x="615" y="44"/>
                  </a:lnTo>
                  <a:lnTo>
                    <a:pt x="555" y="35"/>
                  </a:lnTo>
                  <a:lnTo>
                    <a:pt x="495" y="28"/>
                  </a:lnTo>
                  <a:lnTo>
                    <a:pt x="433" y="21"/>
                  </a:lnTo>
                  <a:lnTo>
                    <a:pt x="372" y="16"/>
                  </a:lnTo>
                  <a:lnTo>
                    <a:pt x="310" y="11"/>
                  </a:lnTo>
                  <a:lnTo>
                    <a:pt x="248" y="7"/>
                  </a:lnTo>
                  <a:lnTo>
                    <a:pt x="186" y="4"/>
                  </a:lnTo>
                  <a:lnTo>
                    <a:pt x="125" y="2"/>
                  </a:lnTo>
                  <a:lnTo>
                    <a:pt x="62" y="0"/>
                  </a:lnTo>
                  <a:lnTo>
                    <a:pt x="0" y="0"/>
                  </a:lnTo>
                  <a:lnTo>
                    <a:pt x="0" y="28"/>
                  </a:lnTo>
                  <a:lnTo>
                    <a:pt x="62" y="28"/>
                  </a:lnTo>
                  <a:lnTo>
                    <a:pt x="124" y="30"/>
                  </a:lnTo>
                  <a:lnTo>
                    <a:pt x="185" y="32"/>
                  </a:lnTo>
                  <a:lnTo>
                    <a:pt x="247" y="35"/>
                  </a:lnTo>
                  <a:lnTo>
                    <a:pt x="308" y="39"/>
                  </a:lnTo>
                  <a:lnTo>
                    <a:pt x="370" y="44"/>
                  </a:lnTo>
                  <a:lnTo>
                    <a:pt x="431" y="50"/>
                  </a:lnTo>
                  <a:lnTo>
                    <a:pt x="490" y="57"/>
                  </a:lnTo>
                  <a:lnTo>
                    <a:pt x="551" y="65"/>
                  </a:lnTo>
                  <a:lnTo>
                    <a:pt x="611" y="73"/>
                  </a:lnTo>
                  <a:lnTo>
                    <a:pt x="671" y="82"/>
                  </a:lnTo>
                  <a:lnTo>
                    <a:pt x="731" y="92"/>
                  </a:lnTo>
                  <a:lnTo>
                    <a:pt x="789" y="102"/>
                  </a:lnTo>
                  <a:lnTo>
                    <a:pt x="847" y="115"/>
                  </a:lnTo>
                  <a:lnTo>
                    <a:pt x="906" y="128"/>
                  </a:lnTo>
                  <a:lnTo>
                    <a:pt x="964" y="141"/>
                  </a:lnTo>
                  <a:lnTo>
                    <a:pt x="1022" y="154"/>
                  </a:lnTo>
                  <a:lnTo>
                    <a:pt x="1079" y="170"/>
                  </a:lnTo>
                  <a:lnTo>
                    <a:pt x="1136" y="186"/>
                  </a:lnTo>
                  <a:lnTo>
                    <a:pt x="1193" y="202"/>
                  </a:lnTo>
                  <a:lnTo>
                    <a:pt x="1250" y="218"/>
                  </a:lnTo>
                  <a:lnTo>
                    <a:pt x="1305" y="236"/>
                  </a:lnTo>
                  <a:lnTo>
                    <a:pt x="1361" y="255"/>
                  </a:lnTo>
                  <a:lnTo>
                    <a:pt x="1416" y="274"/>
                  </a:lnTo>
                  <a:lnTo>
                    <a:pt x="1469" y="294"/>
                  </a:lnTo>
                  <a:lnTo>
                    <a:pt x="1524" y="315"/>
                  </a:lnTo>
                  <a:lnTo>
                    <a:pt x="1578" y="336"/>
                  </a:lnTo>
                  <a:lnTo>
                    <a:pt x="1631" y="358"/>
                  </a:lnTo>
                  <a:lnTo>
                    <a:pt x="1684" y="381"/>
                  </a:lnTo>
                  <a:lnTo>
                    <a:pt x="1736" y="405"/>
                  </a:lnTo>
                  <a:lnTo>
                    <a:pt x="1788" y="428"/>
                  </a:lnTo>
                  <a:lnTo>
                    <a:pt x="1838" y="453"/>
                  </a:lnTo>
                  <a:lnTo>
                    <a:pt x="1859" y="447"/>
                  </a:lnTo>
                  <a:lnTo>
                    <a:pt x="1838" y="453"/>
                  </a:lnTo>
                  <a:lnTo>
                    <a:pt x="1851" y="459"/>
                  </a:lnTo>
                  <a:lnTo>
                    <a:pt x="1859" y="447"/>
                  </a:lnTo>
                  <a:lnTo>
                    <a:pt x="1832" y="432"/>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1" name="Freeform 31"/>
            <p:cNvSpPr>
              <a:spLocks/>
            </p:cNvSpPr>
            <p:nvPr/>
          </p:nvSpPr>
          <p:spPr bwMode="auto">
            <a:xfrm>
              <a:off x="5063" y="3863"/>
              <a:ext cx="3" cy="3"/>
            </a:xfrm>
            <a:custGeom>
              <a:avLst/>
              <a:gdLst/>
              <a:ahLst/>
              <a:cxnLst>
                <a:cxn ang="0">
                  <a:pos x="49" y="0"/>
                </a:cxn>
                <a:cxn ang="0">
                  <a:pos x="31" y="6"/>
                </a:cxn>
                <a:cxn ang="0">
                  <a:pos x="0" y="55"/>
                </a:cxn>
                <a:cxn ang="0">
                  <a:pos x="27" y="70"/>
                </a:cxn>
                <a:cxn ang="0">
                  <a:pos x="55" y="20"/>
                </a:cxn>
                <a:cxn ang="0">
                  <a:pos x="49" y="0"/>
                </a:cxn>
                <a:cxn ang="0">
                  <a:pos x="55" y="20"/>
                </a:cxn>
                <a:cxn ang="0">
                  <a:pos x="62" y="7"/>
                </a:cxn>
                <a:cxn ang="0">
                  <a:pos x="49" y="0"/>
                </a:cxn>
              </a:cxnLst>
              <a:rect l="0" t="0" r="r" b="b"/>
              <a:pathLst>
                <a:path w="62" h="70">
                  <a:moveTo>
                    <a:pt x="49" y="0"/>
                  </a:moveTo>
                  <a:lnTo>
                    <a:pt x="31" y="6"/>
                  </a:lnTo>
                  <a:lnTo>
                    <a:pt x="0" y="55"/>
                  </a:lnTo>
                  <a:lnTo>
                    <a:pt x="27" y="70"/>
                  </a:lnTo>
                  <a:lnTo>
                    <a:pt x="55" y="20"/>
                  </a:lnTo>
                  <a:lnTo>
                    <a:pt x="49" y="0"/>
                  </a:lnTo>
                  <a:lnTo>
                    <a:pt x="55" y="20"/>
                  </a:lnTo>
                  <a:lnTo>
                    <a:pt x="62" y="7"/>
                  </a:lnTo>
                  <a:lnTo>
                    <a:pt x="49" y="0"/>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2" name="Freeform 32"/>
            <p:cNvSpPr>
              <a:spLocks/>
            </p:cNvSpPr>
            <p:nvPr/>
          </p:nvSpPr>
          <p:spPr bwMode="auto">
            <a:xfrm>
              <a:off x="4970" y="3839"/>
              <a:ext cx="95" cy="25"/>
            </a:xfrm>
            <a:custGeom>
              <a:avLst/>
              <a:gdLst/>
              <a:ahLst/>
              <a:cxnLst>
                <a:cxn ang="0">
                  <a:pos x="75" y="29"/>
                </a:cxn>
                <a:cxn ang="0">
                  <a:pos x="226" y="35"/>
                </a:cxn>
                <a:cxn ang="0">
                  <a:pos x="374" y="44"/>
                </a:cxn>
                <a:cxn ang="0">
                  <a:pos x="520" y="57"/>
                </a:cxn>
                <a:cxn ang="0">
                  <a:pos x="665" y="75"/>
                </a:cxn>
                <a:cxn ang="0">
                  <a:pos x="808" y="98"/>
                </a:cxn>
                <a:cxn ang="0">
                  <a:pos x="948" y="124"/>
                </a:cxn>
                <a:cxn ang="0">
                  <a:pos x="1088" y="154"/>
                </a:cxn>
                <a:cxn ang="0">
                  <a:pos x="1226" y="189"/>
                </a:cxn>
                <a:cxn ang="0">
                  <a:pos x="1361" y="228"/>
                </a:cxn>
                <a:cxn ang="0">
                  <a:pos x="1493" y="270"/>
                </a:cxn>
                <a:cxn ang="0">
                  <a:pos x="1623" y="316"/>
                </a:cxn>
                <a:cxn ang="0">
                  <a:pos x="1751" y="366"/>
                </a:cxn>
                <a:cxn ang="0">
                  <a:pos x="1876" y="419"/>
                </a:cxn>
                <a:cxn ang="0">
                  <a:pos x="1998" y="476"/>
                </a:cxn>
                <a:cxn ang="0">
                  <a:pos x="2118" y="535"/>
                </a:cxn>
                <a:cxn ang="0">
                  <a:pos x="2190" y="541"/>
                </a:cxn>
                <a:cxn ang="0">
                  <a:pos x="2071" y="479"/>
                </a:cxn>
                <a:cxn ang="0">
                  <a:pos x="1950" y="421"/>
                </a:cxn>
                <a:cxn ang="0">
                  <a:pos x="1825" y="365"/>
                </a:cxn>
                <a:cxn ang="0">
                  <a:pos x="1697" y="313"/>
                </a:cxn>
                <a:cxn ang="0">
                  <a:pos x="1568" y="264"/>
                </a:cxn>
                <a:cxn ang="0">
                  <a:pos x="1436" y="220"/>
                </a:cxn>
                <a:cxn ang="0">
                  <a:pos x="1301" y="180"/>
                </a:cxn>
                <a:cxn ang="0">
                  <a:pos x="1164" y="142"/>
                </a:cxn>
                <a:cxn ang="0">
                  <a:pos x="1024" y="111"/>
                </a:cxn>
                <a:cxn ang="0">
                  <a:pos x="884" y="81"/>
                </a:cxn>
                <a:cxn ang="0">
                  <a:pos x="741" y="57"/>
                </a:cxn>
                <a:cxn ang="0">
                  <a:pos x="597" y="38"/>
                </a:cxn>
                <a:cxn ang="0">
                  <a:pos x="449" y="20"/>
                </a:cxn>
                <a:cxn ang="0">
                  <a:pos x="302" y="9"/>
                </a:cxn>
                <a:cxn ang="0">
                  <a:pos x="152" y="2"/>
                </a:cxn>
                <a:cxn ang="0">
                  <a:pos x="0" y="0"/>
                </a:cxn>
              </a:cxnLst>
              <a:rect l="0" t="0" r="r" b="b"/>
              <a:pathLst>
                <a:path w="2190" h="566">
                  <a:moveTo>
                    <a:pt x="0" y="28"/>
                  </a:moveTo>
                  <a:lnTo>
                    <a:pt x="75" y="29"/>
                  </a:lnTo>
                  <a:lnTo>
                    <a:pt x="151" y="31"/>
                  </a:lnTo>
                  <a:lnTo>
                    <a:pt x="226" y="35"/>
                  </a:lnTo>
                  <a:lnTo>
                    <a:pt x="300" y="39"/>
                  </a:lnTo>
                  <a:lnTo>
                    <a:pt x="374" y="44"/>
                  </a:lnTo>
                  <a:lnTo>
                    <a:pt x="447" y="50"/>
                  </a:lnTo>
                  <a:lnTo>
                    <a:pt x="520" y="57"/>
                  </a:lnTo>
                  <a:lnTo>
                    <a:pt x="593" y="65"/>
                  </a:lnTo>
                  <a:lnTo>
                    <a:pt x="665" y="75"/>
                  </a:lnTo>
                  <a:lnTo>
                    <a:pt x="737" y="85"/>
                  </a:lnTo>
                  <a:lnTo>
                    <a:pt x="808" y="98"/>
                  </a:lnTo>
                  <a:lnTo>
                    <a:pt x="879" y="111"/>
                  </a:lnTo>
                  <a:lnTo>
                    <a:pt x="948" y="124"/>
                  </a:lnTo>
                  <a:lnTo>
                    <a:pt x="1018" y="138"/>
                  </a:lnTo>
                  <a:lnTo>
                    <a:pt x="1088" y="154"/>
                  </a:lnTo>
                  <a:lnTo>
                    <a:pt x="1156" y="172"/>
                  </a:lnTo>
                  <a:lnTo>
                    <a:pt x="1226" y="189"/>
                  </a:lnTo>
                  <a:lnTo>
                    <a:pt x="1293" y="207"/>
                  </a:lnTo>
                  <a:lnTo>
                    <a:pt x="1361" y="228"/>
                  </a:lnTo>
                  <a:lnTo>
                    <a:pt x="1427" y="248"/>
                  </a:lnTo>
                  <a:lnTo>
                    <a:pt x="1493" y="270"/>
                  </a:lnTo>
                  <a:lnTo>
                    <a:pt x="1559" y="293"/>
                  </a:lnTo>
                  <a:lnTo>
                    <a:pt x="1623" y="316"/>
                  </a:lnTo>
                  <a:lnTo>
                    <a:pt x="1687" y="340"/>
                  </a:lnTo>
                  <a:lnTo>
                    <a:pt x="1751" y="366"/>
                  </a:lnTo>
                  <a:lnTo>
                    <a:pt x="1814" y="392"/>
                  </a:lnTo>
                  <a:lnTo>
                    <a:pt x="1876" y="419"/>
                  </a:lnTo>
                  <a:lnTo>
                    <a:pt x="1938" y="446"/>
                  </a:lnTo>
                  <a:lnTo>
                    <a:pt x="1998" y="476"/>
                  </a:lnTo>
                  <a:lnTo>
                    <a:pt x="2058" y="504"/>
                  </a:lnTo>
                  <a:lnTo>
                    <a:pt x="2118" y="535"/>
                  </a:lnTo>
                  <a:lnTo>
                    <a:pt x="2177" y="566"/>
                  </a:lnTo>
                  <a:lnTo>
                    <a:pt x="2190" y="541"/>
                  </a:lnTo>
                  <a:lnTo>
                    <a:pt x="2131" y="510"/>
                  </a:lnTo>
                  <a:lnTo>
                    <a:pt x="2071" y="479"/>
                  </a:lnTo>
                  <a:lnTo>
                    <a:pt x="2011" y="450"/>
                  </a:lnTo>
                  <a:lnTo>
                    <a:pt x="1950" y="421"/>
                  </a:lnTo>
                  <a:lnTo>
                    <a:pt x="1887" y="392"/>
                  </a:lnTo>
                  <a:lnTo>
                    <a:pt x="1825" y="365"/>
                  </a:lnTo>
                  <a:lnTo>
                    <a:pt x="1761" y="339"/>
                  </a:lnTo>
                  <a:lnTo>
                    <a:pt x="1697" y="313"/>
                  </a:lnTo>
                  <a:lnTo>
                    <a:pt x="1633" y="289"/>
                  </a:lnTo>
                  <a:lnTo>
                    <a:pt x="1568" y="264"/>
                  </a:lnTo>
                  <a:lnTo>
                    <a:pt x="1502" y="243"/>
                  </a:lnTo>
                  <a:lnTo>
                    <a:pt x="1436" y="220"/>
                  </a:lnTo>
                  <a:lnTo>
                    <a:pt x="1369" y="199"/>
                  </a:lnTo>
                  <a:lnTo>
                    <a:pt x="1301" y="180"/>
                  </a:lnTo>
                  <a:lnTo>
                    <a:pt x="1233" y="162"/>
                  </a:lnTo>
                  <a:lnTo>
                    <a:pt x="1164" y="142"/>
                  </a:lnTo>
                  <a:lnTo>
                    <a:pt x="1095" y="126"/>
                  </a:lnTo>
                  <a:lnTo>
                    <a:pt x="1024" y="111"/>
                  </a:lnTo>
                  <a:lnTo>
                    <a:pt x="955" y="96"/>
                  </a:lnTo>
                  <a:lnTo>
                    <a:pt x="884" y="81"/>
                  </a:lnTo>
                  <a:lnTo>
                    <a:pt x="813" y="69"/>
                  </a:lnTo>
                  <a:lnTo>
                    <a:pt x="741" y="57"/>
                  </a:lnTo>
                  <a:lnTo>
                    <a:pt x="669" y="47"/>
                  </a:lnTo>
                  <a:lnTo>
                    <a:pt x="597" y="38"/>
                  </a:lnTo>
                  <a:lnTo>
                    <a:pt x="523" y="27"/>
                  </a:lnTo>
                  <a:lnTo>
                    <a:pt x="449" y="20"/>
                  </a:lnTo>
                  <a:lnTo>
                    <a:pt x="376" y="14"/>
                  </a:lnTo>
                  <a:lnTo>
                    <a:pt x="302" y="9"/>
                  </a:lnTo>
                  <a:lnTo>
                    <a:pt x="227" y="5"/>
                  </a:lnTo>
                  <a:lnTo>
                    <a:pt x="152" y="2"/>
                  </a:lnTo>
                  <a:lnTo>
                    <a:pt x="76" y="1"/>
                  </a:lnTo>
                  <a:lnTo>
                    <a:pt x="0" y="0"/>
                  </a:lnTo>
                  <a:lnTo>
                    <a:pt x="0" y="28"/>
                  </a:lnTo>
                  <a:close/>
                </a:path>
              </a:pathLst>
            </a:custGeom>
            <a:solidFill>
              <a:srgbClr val="5180B4"/>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3" name="Freeform 33"/>
            <p:cNvSpPr>
              <a:spLocks/>
            </p:cNvSpPr>
            <p:nvPr/>
          </p:nvSpPr>
          <p:spPr bwMode="auto">
            <a:xfrm>
              <a:off x="4931" y="4015"/>
              <a:ext cx="92" cy="61"/>
            </a:xfrm>
            <a:custGeom>
              <a:avLst/>
              <a:gdLst/>
              <a:ahLst/>
              <a:cxnLst>
                <a:cxn ang="0">
                  <a:pos x="1433" y="1408"/>
                </a:cxn>
                <a:cxn ang="0">
                  <a:pos x="929" y="1408"/>
                </a:cxn>
                <a:cxn ang="0">
                  <a:pos x="966" y="706"/>
                </a:cxn>
                <a:cxn ang="0">
                  <a:pos x="969" y="670"/>
                </a:cxn>
                <a:cxn ang="0">
                  <a:pos x="971" y="640"/>
                </a:cxn>
                <a:cxn ang="0">
                  <a:pos x="973" y="614"/>
                </a:cxn>
                <a:cxn ang="0">
                  <a:pos x="975" y="591"/>
                </a:cxn>
                <a:cxn ang="0">
                  <a:pos x="978" y="566"/>
                </a:cxn>
                <a:cxn ang="0">
                  <a:pos x="980" y="538"/>
                </a:cxn>
                <a:cxn ang="0">
                  <a:pos x="983" y="506"/>
                </a:cxn>
                <a:cxn ang="0">
                  <a:pos x="987" y="467"/>
                </a:cxn>
                <a:cxn ang="0">
                  <a:pos x="974" y="497"/>
                </a:cxn>
                <a:cxn ang="0">
                  <a:pos x="963" y="521"/>
                </a:cxn>
                <a:cxn ang="0">
                  <a:pos x="954" y="543"/>
                </a:cxn>
                <a:cxn ang="0">
                  <a:pos x="944" y="564"/>
                </a:cxn>
                <a:cxn ang="0">
                  <a:pos x="933" y="585"/>
                </a:cxn>
                <a:cxn ang="0">
                  <a:pos x="922" y="610"/>
                </a:cxn>
                <a:cxn ang="0">
                  <a:pos x="908" y="638"/>
                </a:cxn>
                <a:cxn ang="0">
                  <a:pos x="891" y="672"/>
                </a:cxn>
                <a:cxn ang="0">
                  <a:pos x="504" y="1408"/>
                </a:cxn>
                <a:cxn ang="0">
                  <a:pos x="0" y="1408"/>
                </a:cxn>
                <a:cxn ang="0">
                  <a:pos x="125" y="0"/>
                </a:cxn>
                <a:cxn ang="0">
                  <a:pos x="508" y="0"/>
                </a:cxn>
                <a:cxn ang="0">
                  <a:pos x="403" y="949"/>
                </a:cxn>
                <a:cxn ang="0">
                  <a:pos x="399" y="977"/>
                </a:cxn>
                <a:cxn ang="0">
                  <a:pos x="396" y="1001"/>
                </a:cxn>
                <a:cxn ang="0">
                  <a:pos x="393" y="1022"/>
                </a:cxn>
                <a:cxn ang="0">
                  <a:pos x="391" y="1040"/>
                </a:cxn>
                <a:cxn ang="0">
                  <a:pos x="388" y="1058"/>
                </a:cxn>
                <a:cxn ang="0">
                  <a:pos x="386" y="1079"/>
                </a:cxn>
                <a:cxn ang="0">
                  <a:pos x="383" y="1101"/>
                </a:cxn>
                <a:cxn ang="0">
                  <a:pos x="379" y="1129"/>
                </a:cxn>
                <a:cxn ang="0">
                  <a:pos x="389" y="1106"/>
                </a:cxn>
                <a:cxn ang="0">
                  <a:pos x="398" y="1085"/>
                </a:cxn>
                <a:cxn ang="0">
                  <a:pos x="408" y="1064"/>
                </a:cxn>
                <a:cxn ang="0">
                  <a:pos x="420" y="1042"/>
                </a:cxn>
                <a:cxn ang="0">
                  <a:pos x="430" y="1020"/>
                </a:cxn>
                <a:cxn ang="0">
                  <a:pos x="443" y="994"/>
                </a:cxn>
                <a:cxn ang="0">
                  <a:pos x="457" y="966"/>
                </a:cxn>
                <a:cxn ang="0">
                  <a:pos x="475" y="931"/>
                </a:cxn>
                <a:cxn ang="0">
                  <a:pos x="958" y="0"/>
                </a:cxn>
                <a:cxn ang="0">
                  <a:pos x="1291" y="0"/>
                </a:cxn>
                <a:cxn ang="0">
                  <a:pos x="1250" y="827"/>
                </a:cxn>
                <a:cxn ang="0">
                  <a:pos x="1247" y="870"/>
                </a:cxn>
                <a:cxn ang="0">
                  <a:pos x="1245" y="907"/>
                </a:cxn>
                <a:cxn ang="0">
                  <a:pos x="1243" y="940"/>
                </a:cxn>
                <a:cxn ang="0">
                  <a:pos x="1241" y="971"/>
                </a:cxn>
                <a:cxn ang="0">
                  <a:pos x="1237" y="1003"/>
                </a:cxn>
                <a:cxn ang="0">
                  <a:pos x="1234" y="1037"/>
                </a:cxn>
                <a:cxn ang="0">
                  <a:pos x="1230" y="1078"/>
                </a:cxn>
                <a:cxn ang="0">
                  <a:pos x="1224" y="1123"/>
                </a:cxn>
                <a:cxn ang="0">
                  <a:pos x="1239" y="1094"/>
                </a:cxn>
                <a:cxn ang="0">
                  <a:pos x="1252" y="1065"/>
                </a:cxn>
                <a:cxn ang="0">
                  <a:pos x="1264" y="1037"/>
                </a:cxn>
                <a:cxn ang="0">
                  <a:pos x="1276" y="1011"/>
                </a:cxn>
                <a:cxn ang="0">
                  <a:pos x="1288" y="983"/>
                </a:cxn>
                <a:cxn ang="0">
                  <a:pos x="1300" y="958"/>
                </a:cxn>
                <a:cxn ang="0">
                  <a:pos x="1312" y="930"/>
                </a:cxn>
                <a:cxn ang="0">
                  <a:pos x="1325" y="903"/>
                </a:cxn>
                <a:cxn ang="0">
                  <a:pos x="1749" y="0"/>
                </a:cxn>
                <a:cxn ang="0">
                  <a:pos x="2116" y="0"/>
                </a:cxn>
                <a:cxn ang="0">
                  <a:pos x="1433" y="1408"/>
                </a:cxn>
              </a:cxnLst>
              <a:rect l="0" t="0" r="r" b="b"/>
              <a:pathLst>
                <a:path w="2116" h="1408">
                  <a:moveTo>
                    <a:pt x="1433" y="1408"/>
                  </a:moveTo>
                  <a:lnTo>
                    <a:pt x="929" y="1408"/>
                  </a:lnTo>
                  <a:lnTo>
                    <a:pt x="966" y="706"/>
                  </a:lnTo>
                  <a:lnTo>
                    <a:pt x="969" y="670"/>
                  </a:lnTo>
                  <a:lnTo>
                    <a:pt x="971" y="640"/>
                  </a:lnTo>
                  <a:lnTo>
                    <a:pt x="973" y="614"/>
                  </a:lnTo>
                  <a:lnTo>
                    <a:pt x="975" y="591"/>
                  </a:lnTo>
                  <a:lnTo>
                    <a:pt x="978" y="566"/>
                  </a:lnTo>
                  <a:lnTo>
                    <a:pt x="980" y="538"/>
                  </a:lnTo>
                  <a:lnTo>
                    <a:pt x="983" y="506"/>
                  </a:lnTo>
                  <a:lnTo>
                    <a:pt x="987" y="467"/>
                  </a:lnTo>
                  <a:lnTo>
                    <a:pt x="974" y="497"/>
                  </a:lnTo>
                  <a:lnTo>
                    <a:pt x="963" y="521"/>
                  </a:lnTo>
                  <a:lnTo>
                    <a:pt x="954" y="543"/>
                  </a:lnTo>
                  <a:lnTo>
                    <a:pt x="944" y="564"/>
                  </a:lnTo>
                  <a:lnTo>
                    <a:pt x="933" y="585"/>
                  </a:lnTo>
                  <a:lnTo>
                    <a:pt x="922" y="610"/>
                  </a:lnTo>
                  <a:lnTo>
                    <a:pt x="908" y="638"/>
                  </a:lnTo>
                  <a:lnTo>
                    <a:pt x="891" y="672"/>
                  </a:lnTo>
                  <a:lnTo>
                    <a:pt x="504" y="1408"/>
                  </a:lnTo>
                  <a:lnTo>
                    <a:pt x="0" y="1408"/>
                  </a:lnTo>
                  <a:lnTo>
                    <a:pt x="125" y="0"/>
                  </a:lnTo>
                  <a:lnTo>
                    <a:pt x="508" y="0"/>
                  </a:lnTo>
                  <a:lnTo>
                    <a:pt x="403" y="949"/>
                  </a:lnTo>
                  <a:lnTo>
                    <a:pt x="399" y="977"/>
                  </a:lnTo>
                  <a:lnTo>
                    <a:pt x="396" y="1001"/>
                  </a:lnTo>
                  <a:lnTo>
                    <a:pt x="393" y="1022"/>
                  </a:lnTo>
                  <a:lnTo>
                    <a:pt x="391" y="1040"/>
                  </a:lnTo>
                  <a:lnTo>
                    <a:pt x="388" y="1058"/>
                  </a:lnTo>
                  <a:lnTo>
                    <a:pt x="386" y="1079"/>
                  </a:lnTo>
                  <a:lnTo>
                    <a:pt x="383" y="1101"/>
                  </a:lnTo>
                  <a:lnTo>
                    <a:pt x="379" y="1129"/>
                  </a:lnTo>
                  <a:lnTo>
                    <a:pt x="389" y="1106"/>
                  </a:lnTo>
                  <a:lnTo>
                    <a:pt x="398" y="1085"/>
                  </a:lnTo>
                  <a:lnTo>
                    <a:pt x="408" y="1064"/>
                  </a:lnTo>
                  <a:lnTo>
                    <a:pt x="420" y="1042"/>
                  </a:lnTo>
                  <a:lnTo>
                    <a:pt x="430" y="1020"/>
                  </a:lnTo>
                  <a:lnTo>
                    <a:pt x="443" y="994"/>
                  </a:lnTo>
                  <a:lnTo>
                    <a:pt x="457" y="966"/>
                  </a:lnTo>
                  <a:lnTo>
                    <a:pt x="475" y="931"/>
                  </a:lnTo>
                  <a:lnTo>
                    <a:pt x="958" y="0"/>
                  </a:lnTo>
                  <a:lnTo>
                    <a:pt x="1291" y="0"/>
                  </a:lnTo>
                  <a:lnTo>
                    <a:pt x="1250" y="827"/>
                  </a:lnTo>
                  <a:lnTo>
                    <a:pt x="1247" y="870"/>
                  </a:lnTo>
                  <a:lnTo>
                    <a:pt x="1245" y="907"/>
                  </a:lnTo>
                  <a:lnTo>
                    <a:pt x="1243" y="940"/>
                  </a:lnTo>
                  <a:lnTo>
                    <a:pt x="1241" y="971"/>
                  </a:lnTo>
                  <a:lnTo>
                    <a:pt x="1237" y="1003"/>
                  </a:lnTo>
                  <a:lnTo>
                    <a:pt x="1234" y="1037"/>
                  </a:lnTo>
                  <a:lnTo>
                    <a:pt x="1230" y="1078"/>
                  </a:lnTo>
                  <a:lnTo>
                    <a:pt x="1224" y="1123"/>
                  </a:lnTo>
                  <a:lnTo>
                    <a:pt x="1239" y="1094"/>
                  </a:lnTo>
                  <a:lnTo>
                    <a:pt x="1252" y="1065"/>
                  </a:lnTo>
                  <a:lnTo>
                    <a:pt x="1264" y="1037"/>
                  </a:lnTo>
                  <a:lnTo>
                    <a:pt x="1276" y="1011"/>
                  </a:lnTo>
                  <a:lnTo>
                    <a:pt x="1288" y="983"/>
                  </a:lnTo>
                  <a:lnTo>
                    <a:pt x="1300" y="958"/>
                  </a:lnTo>
                  <a:lnTo>
                    <a:pt x="1312" y="930"/>
                  </a:lnTo>
                  <a:lnTo>
                    <a:pt x="1325" y="903"/>
                  </a:lnTo>
                  <a:lnTo>
                    <a:pt x="1749" y="0"/>
                  </a:lnTo>
                  <a:lnTo>
                    <a:pt x="2116" y="0"/>
                  </a:lnTo>
                  <a:lnTo>
                    <a:pt x="1433" y="1408"/>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4" name="Freeform 34"/>
            <p:cNvSpPr>
              <a:spLocks/>
            </p:cNvSpPr>
            <p:nvPr/>
          </p:nvSpPr>
          <p:spPr bwMode="auto">
            <a:xfrm>
              <a:off x="5285" y="4014"/>
              <a:ext cx="64" cy="63"/>
            </a:xfrm>
            <a:custGeom>
              <a:avLst/>
              <a:gdLst/>
              <a:ahLst/>
              <a:cxnLst>
                <a:cxn ang="0">
                  <a:pos x="896" y="1329"/>
                </a:cxn>
                <a:cxn ang="0">
                  <a:pos x="833" y="1385"/>
                </a:cxn>
                <a:cxn ang="0">
                  <a:pos x="761" y="1423"/>
                </a:cxn>
                <a:cxn ang="0">
                  <a:pos x="672" y="1450"/>
                </a:cxn>
                <a:cxn ang="0">
                  <a:pos x="554" y="1466"/>
                </a:cxn>
                <a:cxn ang="0">
                  <a:pos x="441" y="1466"/>
                </a:cxn>
                <a:cxn ang="0">
                  <a:pos x="338" y="1452"/>
                </a:cxn>
                <a:cxn ang="0">
                  <a:pos x="248" y="1426"/>
                </a:cxn>
                <a:cxn ang="0">
                  <a:pos x="170" y="1386"/>
                </a:cxn>
                <a:cxn ang="0">
                  <a:pos x="113" y="1343"/>
                </a:cxn>
                <a:cxn ang="0">
                  <a:pos x="75" y="1302"/>
                </a:cxn>
                <a:cxn ang="0">
                  <a:pos x="35" y="1237"/>
                </a:cxn>
                <a:cxn ang="0">
                  <a:pos x="8" y="1151"/>
                </a:cxn>
                <a:cxn ang="0">
                  <a:pos x="0" y="1046"/>
                </a:cxn>
                <a:cxn ang="0">
                  <a:pos x="14" y="888"/>
                </a:cxn>
                <a:cxn ang="0">
                  <a:pos x="52" y="709"/>
                </a:cxn>
                <a:cxn ang="0">
                  <a:pos x="105" y="535"/>
                </a:cxn>
                <a:cxn ang="0">
                  <a:pos x="166" y="389"/>
                </a:cxn>
                <a:cxn ang="0">
                  <a:pos x="239" y="271"/>
                </a:cxn>
                <a:cxn ang="0">
                  <a:pos x="295" y="206"/>
                </a:cxn>
                <a:cxn ang="0">
                  <a:pos x="367" y="144"/>
                </a:cxn>
                <a:cxn ang="0">
                  <a:pos x="460" y="88"/>
                </a:cxn>
                <a:cxn ang="0">
                  <a:pos x="575" y="42"/>
                </a:cxn>
                <a:cxn ang="0">
                  <a:pos x="716" y="11"/>
                </a:cxn>
                <a:cxn ang="0">
                  <a:pos x="888" y="0"/>
                </a:cxn>
                <a:cxn ang="0">
                  <a:pos x="1046" y="8"/>
                </a:cxn>
                <a:cxn ang="0">
                  <a:pos x="1164" y="30"/>
                </a:cxn>
                <a:cxn ang="0">
                  <a:pos x="1278" y="68"/>
                </a:cxn>
                <a:cxn ang="0">
                  <a:pos x="1372" y="125"/>
                </a:cxn>
                <a:cxn ang="0">
                  <a:pos x="1435" y="190"/>
                </a:cxn>
                <a:cxn ang="0">
                  <a:pos x="1471" y="262"/>
                </a:cxn>
                <a:cxn ang="0">
                  <a:pos x="1486" y="338"/>
                </a:cxn>
                <a:cxn ang="0">
                  <a:pos x="1487" y="404"/>
                </a:cxn>
                <a:cxn ang="0">
                  <a:pos x="1479" y="454"/>
                </a:cxn>
                <a:cxn ang="0">
                  <a:pos x="1093" y="465"/>
                </a:cxn>
                <a:cxn ang="0">
                  <a:pos x="1098" y="416"/>
                </a:cxn>
                <a:cxn ang="0">
                  <a:pos x="1099" y="366"/>
                </a:cxn>
                <a:cxn ang="0">
                  <a:pos x="1090" y="308"/>
                </a:cxn>
                <a:cxn ang="0">
                  <a:pos x="1073" y="269"/>
                </a:cxn>
                <a:cxn ang="0">
                  <a:pos x="1036" y="228"/>
                </a:cxn>
                <a:cxn ang="0">
                  <a:pos x="960" y="196"/>
                </a:cxn>
                <a:cxn ang="0">
                  <a:pos x="855" y="189"/>
                </a:cxn>
                <a:cxn ang="0">
                  <a:pos x="762" y="210"/>
                </a:cxn>
                <a:cxn ang="0">
                  <a:pos x="689" y="249"/>
                </a:cxn>
                <a:cxn ang="0">
                  <a:pos x="631" y="306"/>
                </a:cxn>
                <a:cxn ang="0">
                  <a:pos x="584" y="373"/>
                </a:cxn>
                <a:cxn ang="0">
                  <a:pos x="540" y="455"/>
                </a:cxn>
                <a:cxn ang="0">
                  <a:pos x="492" y="573"/>
                </a:cxn>
                <a:cxn ang="0">
                  <a:pos x="434" y="771"/>
                </a:cxn>
                <a:cxn ang="0">
                  <a:pos x="399" y="950"/>
                </a:cxn>
                <a:cxn ang="0">
                  <a:pos x="392" y="1057"/>
                </a:cxn>
                <a:cxn ang="0">
                  <a:pos x="399" y="1122"/>
                </a:cxn>
                <a:cxn ang="0">
                  <a:pos x="416" y="1172"/>
                </a:cxn>
                <a:cxn ang="0">
                  <a:pos x="443" y="1209"/>
                </a:cxn>
                <a:cxn ang="0">
                  <a:pos x="482" y="1243"/>
                </a:cxn>
                <a:cxn ang="0">
                  <a:pos x="539" y="1267"/>
                </a:cxn>
                <a:cxn ang="0">
                  <a:pos x="614" y="1279"/>
                </a:cxn>
                <a:cxn ang="0">
                  <a:pos x="676" y="1278"/>
                </a:cxn>
                <a:cxn ang="0">
                  <a:pos x="765" y="1262"/>
                </a:cxn>
                <a:cxn ang="0">
                  <a:pos x="858" y="1219"/>
                </a:cxn>
                <a:cxn ang="0">
                  <a:pos x="920" y="1155"/>
                </a:cxn>
                <a:cxn ang="0">
                  <a:pos x="962" y="1075"/>
                </a:cxn>
                <a:cxn ang="0">
                  <a:pos x="1020" y="890"/>
                </a:cxn>
              </a:cxnLst>
              <a:rect l="0" t="0" r="r" b="b"/>
              <a:pathLst>
                <a:path w="1487" h="1468">
                  <a:moveTo>
                    <a:pt x="1446" y="690"/>
                  </a:moveTo>
                  <a:lnTo>
                    <a:pt x="1229" y="1438"/>
                  </a:lnTo>
                  <a:lnTo>
                    <a:pt x="858" y="1438"/>
                  </a:lnTo>
                  <a:lnTo>
                    <a:pt x="896" y="1329"/>
                  </a:lnTo>
                  <a:lnTo>
                    <a:pt x="882" y="1344"/>
                  </a:lnTo>
                  <a:lnTo>
                    <a:pt x="866" y="1358"/>
                  </a:lnTo>
                  <a:lnTo>
                    <a:pt x="850" y="1372"/>
                  </a:lnTo>
                  <a:lnTo>
                    <a:pt x="833" y="1385"/>
                  </a:lnTo>
                  <a:lnTo>
                    <a:pt x="812" y="1398"/>
                  </a:lnTo>
                  <a:lnTo>
                    <a:pt x="788" y="1412"/>
                  </a:lnTo>
                  <a:lnTo>
                    <a:pt x="775" y="1418"/>
                  </a:lnTo>
                  <a:lnTo>
                    <a:pt x="761" y="1423"/>
                  </a:lnTo>
                  <a:lnTo>
                    <a:pt x="745" y="1429"/>
                  </a:lnTo>
                  <a:lnTo>
                    <a:pt x="728" y="1434"/>
                  </a:lnTo>
                  <a:lnTo>
                    <a:pt x="701" y="1443"/>
                  </a:lnTo>
                  <a:lnTo>
                    <a:pt x="672" y="1450"/>
                  </a:lnTo>
                  <a:lnTo>
                    <a:pt x="643" y="1455"/>
                  </a:lnTo>
                  <a:lnTo>
                    <a:pt x="613" y="1461"/>
                  </a:lnTo>
                  <a:lnTo>
                    <a:pt x="585" y="1464"/>
                  </a:lnTo>
                  <a:lnTo>
                    <a:pt x="554" y="1466"/>
                  </a:lnTo>
                  <a:lnTo>
                    <a:pt x="525" y="1467"/>
                  </a:lnTo>
                  <a:lnTo>
                    <a:pt x="495" y="1468"/>
                  </a:lnTo>
                  <a:lnTo>
                    <a:pt x="468" y="1467"/>
                  </a:lnTo>
                  <a:lnTo>
                    <a:pt x="441" y="1466"/>
                  </a:lnTo>
                  <a:lnTo>
                    <a:pt x="413" y="1464"/>
                  </a:lnTo>
                  <a:lnTo>
                    <a:pt x="388" y="1461"/>
                  </a:lnTo>
                  <a:lnTo>
                    <a:pt x="363" y="1456"/>
                  </a:lnTo>
                  <a:lnTo>
                    <a:pt x="338" y="1452"/>
                  </a:lnTo>
                  <a:lnTo>
                    <a:pt x="315" y="1446"/>
                  </a:lnTo>
                  <a:lnTo>
                    <a:pt x="291" y="1440"/>
                  </a:lnTo>
                  <a:lnTo>
                    <a:pt x="269" y="1434"/>
                  </a:lnTo>
                  <a:lnTo>
                    <a:pt x="248" y="1426"/>
                  </a:lnTo>
                  <a:lnTo>
                    <a:pt x="227" y="1418"/>
                  </a:lnTo>
                  <a:lnTo>
                    <a:pt x="208" y="1408"/>
                  </a:lnTo>
                  <a:lnTo>
                    <a:pt x="188" y="1398"/>
                  </a:lnTo>
                  <a:lnTo>
                    <a:pt x="170" y="1386"/>
                  </a:lnTo>
                  <a:lnTo>
                    <a:pt x="153" y="1375"/>
                  </a:lnTo>
                  <a:lnTo>
                    <a:pt x="138" y="1363"/>
                  </a:lnTo>
                  <a:lnTo>
                    <a:pt x="125" y="1354"/>
                  </a:lnTo>
                  <a:lnTo>
                    <a:pt x="113" y="1343"/>
                  </a:lnTo>
                  <a:lnTo>
                    <a:pt x="103" y="1332"/>
                  </a:lnTo>
                  <a:lnTo>
                    <a:pt x="93" y="1322"/>
                  </a:lnTo>
                  <a:lnTo>
                    <a:pt x="84" y="1312"/>
                  </a:lnTo>
                  <a:lnTo>
                    <a:pt x="75" y="1302"/>
                  </a:lnTo>
                  <a:lnTo>
                    <a:pt x="67" y="1291"/>
                  </a:lnTo>
                  <a:lnTo>
                    <a:pt x="60" y="1280"/>
                  </a:lnTo>
                  <a:lnTo>
                    <a:pt x="45" y="1258"/>
                  </a:lnTo>
                  <a:lnTo>
                    <a:pt x="35" y="1237"/>
                  </a:lnTo>
                  <a:lnTo>
                    <a:pt x="26" y="1214"/>
                  </a:lnTo>
                  <a:lnTo>
                    <a:pt x="18" y="1193"/>
                  </a:lnTo>
                  <a:lnTo>
                    <a:pt x="13" y="1173"/>
                  </a:lnTo>
                  <a:lnTo>
                    <a:pt x="8" y="1151"/>
                  </a:lnTo>
                  <a:lnTo>
                    <a:pt x="5" y="1131"/>
                  </a:lnTo>
                  <a:lnTo>
                    <a:pt x="3" y="1113"/>
                  </a:lnTo>
                  <a:lnTo>
                    <a:pt x="1" y="1076"/>
                  </a:lnTo>
                  <a:lnTo>
                    <a:pt x="0" y="1046"/>
                  </a:lnTo>
                  <a:lnTo>
                    <a:pt x="1" y="1009"/>
                  </a:lnTo>
                  <a:lnTo>
                    <a:pt x="4" y="971"/>
                  </a:lnTo>
                  <a:lnTo>
                    <a:pt x="8" y="931"/>
                  </a:lnTo>
                  <a:lnTo>
                    <a:pt x="14" y="888"/>
                  </a:lnTo>
                  <a:lnTo>
                    <a:pt x="21" y="845"/>
                  </a:lnTo>
                  <a:lnTo>
                    <a:pt x="30" y="801"/>
                  </a:lnTo>
                  <a:lnTo>
                    <a:pt x="40" y="755"/>
                  </a:lnTo>
                  <a:lnTo>
                    <a:pt x="52" y="709"/>
                  </a:lnTo>
                  <a:lnTo>
                    <a:pt x="65" y="664"/>
                  </a:lnTo>
                  <a:lnTo>
                    <a:pt x="77" y="620"/>
                  </a:lnTo>
                  <a:lnTo>
                    <a:pt x="91" y="576"/>
                  </a:lnTo>
                  <a:lnTo>
                    <a:pt x="105" y="535"/>
                  </a:lnTo>
                  <a:lnTo>
                    <a:pt x="119" y="494"/>
                  </a:lnTo>
                  <a:lnTo>
                    <a:pt x="136" y="456"/>
                  </a:lnTo>
                  <a:lnTo>
                    <a:pt x="151" y="421"/>
                  </a:lnTo>
                  <a:lnTo>
                    <a:pt x="166" y="389"/>
                  </a:lnTo>
                  <a:lnTo>
                    <a:pt x="180" y="362"/>
                  </a:lnTo>
                  <a:lnTo>
                    <a:pt x="197" y="334"/>
                  </a:lnTo>
                  <a:lnTo>
                    <a:pt x="217" y="302"/>
                  </a:lnTo>
                  <a:lnTo>
                    <a:pt x="239" y="271"/>
                  </a:lnTo>
                  <a:lnTo>
                    <a:pt x="252" y="253"/>
                  </a:lnTo>
                  <a:lnTo>
                    <a:pt x="265" y="238"/>
                  </a:lnTo>
                  <a:lnTo>
                    <a:pt x="280" y="222"/>
                  </a:lnTo>
                  <a:lnTo>
                    <a:pt x="295" y="206"/>
                  </a:lnTo>
                  <a:lnTo>
                    <a:pt x="312" y="189"/>
                  </a:lnTo>
                  <a:lnTo>
                    <a:pt x="329" y="174"/>
                  </a:lnTo>
                  <a:lnTo>
                    <a:pt x="347" y="159"/>
                  </a:lnTo>
                  <a:lnTo>
                    <a:pt x="367" y="144"/>
                  </a:lnTo>
                  <a:lnTo>
                    <a:pt x="389" y="128"/>
                  </a:lnTo>
                  <a:lnTo>
                    <a:pt x="410" y="114"/>
                  </a:lnTo>
                  <a:lnTo>
                    <a:pt x="435" y="100"/>
                  </a:lnTo>
                  <a:lnTo>
                    <a:pt x="460" y="88"/>
                  </a:lnTo>
                  <a:lnTo>
                    <a:pt x="486" y="74"/>
                  </a:lnTo>
                  <a:lnTo>
                    <a:pt x="515" y="62"/>
                  </a:lnTo>
                  <a:lnTo>
                    <a:pt x="544" y="52"/>
                  </a:lnTo>
                  <a:lnTo>
                    <a:pt x="575" y="42"/>
                  </a:lnTo>
                  <a:lnTo>
                    <a:pt x="608" y="33"/>
                  </a:lnTo>
                  <a:lnTo>
                    <a:pt x="642" y="25"/>
                  </a:lnTo>
                  <a:lnTo>
                    <a:pt x="678" y="17"/>
                  </a:lnTo>
                  <a:lnTo>
                    <a:pt x="716" y="11"/>
                  </a:lnTo>
                  <a:lnTo>
                    <a:pt x="757" y="6"/>
                  </a:lnTo>
                  <a:lnTo>
                    <a:pt x="797" y="3"/>
                  </a:lnTo>
                  <a:lnTo>
                    <a:pt x="842" y="1"/>
                  </a:lnTo>
                  <a:lnTo>
                    <a:pt x="888" y="0"/>
                  </a:lnTo>
                  <a:lnTo>
                    <a:pt x="935" y="1"/>
                  </a:lnTo>
                  <a:lnTo>
                    <a:pt x="989" y="3"/>
                  </a:lnTo>
                  <a:lnTo>
                    <a:pt x="1017" y="5"/>
                  </a:lnTo>
                  <a:lnTo>
                    <a:pt x="1046" y="8"/>
                  </a:lnTo>
                  <a:lnTo>
                    <a:pt x="1075" y="13"/>
                  </a:lnTo>
                  <a:lnTo>
                    <a:pt x="1104" y="17"/>
                  </a:lnTo>
                  <a:lnTo>
                    <a:pt x="1135" y="24"/>
                  </a:lnTo>
                  <a:lnTo>
                    <a:pt x="1164" y="30"/>
                  </a:lnTo>
                  <a:lnTo>
                    <a:pt x="1194" y="38"/>
                  </a:lnTo>
                  <a:lnTo>
                    <a:pt x="1222" y="46"/>
                  </a:lnTo>
                  <a:lnTo>
                    <a:pt x="1249" y="56"/>
                  </a:lnTo>
                  <a:lnTo>
                    <a:pt x="1278" y="68"/>
                  </a:lnTo>
                  <a:lnTo>
                    <a:pt x="1303" y="83"/>
                  </a:lnTo>
                  <a:lnTo>
                    <a:pt x="1329" y="97"/>
                  </a:lnTo>
                  <a:lnTo>
                    <a:pt x="1352" y="111"/>
                  </a:lnTo>
                  <a:lnTo>
                    <a:pt x="1372" y="125"/>
                  </a:lnTo>
                  <a:lnTo>
                    <a:pt x="1391" y="142"/>
                  </a:lnTo>
                  <a:lnTo>
                    <a:pt x="1409" y="158"/>
                  </a:lnTo>
                  <a:lnTo>
                    <a:pt x="1423" y="174"/>
                  </a:lnTo>
                  <a:lnTo>
                    <a:pt x="1435" y="190"/>
                  </a:lnTo>
                  <a:lnTo>
                    <a:pt x="1447" y="209"/>
                  </a:lnTo>
                  <a:lnTo>
                    <a:pt x="1456" y="226"/>
                  </a:lnTo>
                  <a:lnTo>
                    <a:pt x="1464" y="243"/>
                  </a:lnTo>
                  <a:lnTo>
                    <a:pt x="1471" y="262"/>
                  </a:lnTo>
                  <a:lnTo>
                    <a:pt x="1476" y="281"/>
                  </a:lnTo>
                  <a:lnTo>
                    <a:pt x="1480" y="299"/>
                  </a:lnTo>
                  <a:lnTo>
                    <a:pt x="1483" y="318"/>
                  </a:lnTo>
                  <a:lnTo>
                    <a:pt x="1486" y="338"/>
                  </a:lnTo>
                  <a:lnTo>
                    <a:pt x="1487" y="357"/>
                  </a:lnTo>
                  <a:lnTo>
                    <a:pt x="1487" y="376"/>
                  </a:lnTo>
                  <a:lnTo>
                    <a:pt x="1487" y="390"/>
                  </a:lnTo>
                  <a:lnTo>
                    <a:pt x="1487" y="404"/>
                  </a:lnTo>
                  <a:lnTo>
                    <a:pt x="1486" y="417"/>
                  </a:lnTo>
                  <a:lnTo>
                    <a:pt x="1483" y="429"/>
                  </a:lnTo>
                  <a:lnTo>
                    <a:pt x="1482" y="442"/>
                  </a:lnTo>
                  <a:lnTo>
                    <a:pt x="1479" y="454"/>
                  </a:lnTo>
                  <a:lnTo>
                    <a:pt x="1477" y="466"/>
                  </a:lnTo>
                  <a:lnTo>
                    <a:pt x="1474" y="477"/>
                  </a:lnTo>
                  <a:lnTo>
                    <a:pt x="1091" y="477"/>
                  </a:lnTo>
                  <a:lnTo>
                    <a:pt x="1093" y="465"/>
                  </a:lnTo>
                  <a:lnTo>
                    <a:pt x="1094" y="452"/>
                  </a:lnTo>
                  <a:lnTo>
                    <a:pt x="1095" y="441"/>
                  </a:lnTo>
                  <a:lnTo>
                    <a:pt x="1097" y="428"/>
                  </a:lnTo>
                  <a:lnTo>
                    <a:pt x="1098" y="416"/>
                  </a:lnTo>
                  <a:lnTo>
                    <a:pt x="1098" y="404"/>
                  </a:lnTo>
                  <a:lnTo>
                    <a:pt x="1099" y="390"/>
                  </a:lnTo>
                  <a:lnTo>
                    <a:pt x="1099" y="376"/>
                  </a:lnTo>
                  <a:lnTo>
                    <a:pt x="1099" y="366"/>
                  </a:lnTo>
                  <a:lnTo>
                    <a:pt x="1098" y="353"/>
                  </a:lnTo>
                  <a:lnTo>
                    <a:pt x="1097" y="338"/>
                  </a:lnTo>
                  <a:lnTo>
                    <a:pt x="1093" y="318"/>
                  </a:lnTo>
                  <a:lnTo>
                    <a:pt x="1090" y="308"/>
                  </a:lnTo>
                  <a:lnTo>
                    <a:pt x="1087" y="299"/>
                  </a:lnTo>
                  <a:lnTo>
                    <a:pt x="1083" y="289"/>
                  </a:lnTo>
                  <a:lnTo>
                    <a:pt x="1079" y="279"/>
                  </a:lnTo>
                  <a:lnTo>
                    <a:pt x="1073" y="269"/>
                  </a:lnTo>
                  <a:lnTo>
                    <a:pt x="1067" y="257"/>
                  </a:lnTo>
                  <a:lnTo>
                    <a:pt x="1058" y="248"/>
                  </a:lnTo>
                  <a:lnTo>
                    <a:pt x="1050" y="238"/>
                  </a:lnTo>
                  <a:lnTo>
                    <a:pt x="1036" y="228"/>
                  </a:lnTo>
                  <a:lnTo>
                    <a:pt x="1020" y="219"/>
                  </a:lnTo>
                  <a:lnTo>
                    <a:pt x="1001" y="211"/>
                  </a:lnTo>
                  <a:lnTo>
                    <a:pt x="982" y="204"/>
                  </a:lnTo>
                  <a:lnTo>
                    <a:pt x="960" y="196"/>
                  </a:lnTo>
                  <a:lnTo>
                    <a:pt x="935" y="192"/>
                  </a:lnTo>
                  <a:lnTo>
                    <a:pt x="910" y="189"/>
                  </a:lnTo>
                  <a:lnTo>
                    <a:pt x="884" y="188"/>
                  </a:lnTo>
                  <a:lnTo>
                    <a:pt x="855" y="189"/>
                  </a:lnTo>
                  <a:lnTo>
                    <a:pt x="830" y="191"/>
                  </a:lnTo>
                  <a:lnTo>
                    <a:pt x="806" y="195"/>
                  </a:lnTo>
                  <a:lnTo>
                    <a:pt x="783" y="202"/>
                  </a:lnTo>
                  <a:lnTo>
                    <a:pt x="762" y="210"/>
                  </a:lnTo>
                  <a:lnTo>
                    <a:pt x="741" y="218"/>
                  </a:lnTo>
                  <a:lnTo>
                    <a:pt x="722" y="227"/>
                  </a:lnTo>
                  <a:lnTo>
                    <a:pt x="705" y="237"/>
                  </a:lnTo>
                  <a:lnTo>
                    <a:pt x="689" y="249"/>
                  </a:lnTo>
                  <a:lnTo>
                    <a:pt x="672" y="262"/>
                  </a:lnTo>
                  <a:lnTo>
                    <a:pt x="658" y="277"/>
                  </a:lnTo>
                  <a:lnTo>
                    <a:pt x="644" y="291"/>
                  </a:lnTo>
                  <a:lnTo>
                    <a:pt x="631" y="306"/>
                  </a:lnTo>
                  <a:lnTo>
                    <a:pt x="618" y="322"/>
                  </a:lnTo>
                  <a:lnTo>
                    <a:pt x="607" y="339"/>
                  </a:lnTo>
                  <a:lnTo>
                    <a:pt x="596" y="356"/>
                  </a:lnTo>
                  <a:lnTo>
                    <a:pt x="584" y="373"/>
                  </a:lnTo>
                  <a:lnTo>
                    <a:pt x="572" y="394"/>
                  </a:lnTo>
                  <a:lnTo>
                    <a:pt x="562" y="413"/>
                  </a:lnTo>
                  <a:lnTo>
                    <a:pt x="550" y="433"/>
                  </a:lnTo>
                  <a:lnTo>
                    <a:pt x="540" y="455"/>
                  </a:lnTo>
                  <a:lnTo>
                    <a:pt x="530" y="478"/>
                  </a:lnTo>
                  <a:lnTo>
                    <a:pt x="521" y="501"/>
                  </a:lnTo>
                  <a:lnTo>
                    <a:pt x="512" y="525"/>
                  </a:lnTo>
                  <a:lnTo>
                    <a:pt x="492" y="573"/>
                  </a:lnTo>
                  <a:lnTo>
                    <a:pt x="476" y="623"/>
                  </a:lnTo>
                  <a:lnTo>
                    <a:pt x="461" y="672"/>
                  </a:lnTo>
                  <a:lnTo>
                    <a:pt x="447" y="723"/>
                  </a:lnTo>
                  <a:lnTo>
                    <a:pt x="434" y="771"/>
                  </a:lnTo>
                  <a:lnTo>
                    <a:pt x="422" y="820"/>
                  </a:lnTo>
                  <a:lnTo>
                    <a:pt x="413" y="866"/>
                  </a:lnTo>
                  <a:lnTo>
                    <a:pt x="405" y="909"/>
                  </a:lnTo>
                  <a:lnTo>
                    <a:pt x="399" y="950"/>
                  </a:lnTo>
                  <a:lnTo>
                    <a:pt x="395" y="987"/>
                  </a:lnTo>
                  <a:lnTo>
                    <a:pt x="392" y="1018"/>
                  </a:lnTo>
                  <a:lnTo>
                    <a:pt x="391" y="1046"/>
                  </a:lnTo>
                  <a:lnTo>
                    <a:pt x="392" y="1057"/>
                  </a:lnTo>
                  <a:lnTo>
                    <a:pt x="392" y="1070"/>
                  </a:lnTo>
                  <a:lnTo>
                    <a:pt x="393" y="1085"/>
                  </a:lnTo>
                  <a:lnTo>
                    <a:pt x="395" y="1104"/>
                  </a:lnTo>
                  <a:lnTo>
                    <a:pt x="399" y="1122"/>
                  </a:lnTo>
                  <a:lnTo>
                    <a:pt x="404" y="1141"/>
                  </a:lnTo>
                  <a:lnTo>
                    <a:pt x="407" y="1151"/>
                  </a:lnTo>
                  <a:lnTo>
                    <a:pt x="411" y="1162"/>
                  </a:lnTo>
                  <a:lnTo>
                    <a:pt x="416" y="1172"/>
                  </a:lnTo>
                  <a:lnTo>
                    <a:pt x="421" y="1182"/>
                  </a:lnTo>
                  <a:lnTo>
                    <a:pt x="427" y="1191"/>
                  </a:lnTo>
                  <a:lnTo>
                    <a:pt x="435" y="1200"/>
                  </a:lnTo>
                  <a:lnTo>
                    <a:pt x="443" y="1209"/>
                  </a:lnTo>
                  <a:lnTo>
                    <a:pt x="452" y="1220"/>
                  </a:lnTo>
                  <a:lnTo>
                    <a:pt x="461" y="1228"/>
                  </a:lnTo>
                  <a:lnTo>
                    <a:pt x="471" y="1236"/>
                  </a:lnTo>
                  <a:lnTo>
                    <a:pt x="482" y="1243"/>
                  </a:lnTo>
                  <a:lnTo>
                    <a:pt x="494" y="1250"/>
                  </a:lnTo>
                  <a:lnTo>
                    <a:pt x="509" y="1256"/>
                  </a:lnTo>
                  <a:lnTo>
                    <a:pt x="523" y="1262"/>
                  </a:lnTo>
                  <a:lnTo>
                    <a:pt x="539" y="1267"/>
                  </a:lnTo>
                  <a:lnTo>
                    <a:pt x="555" y="1271"/>
                  </a:lnTo>
                  <a:lnTo>
                    <a:pt x="574" y="1274"/>
                  </a:lnTo>
                  <a:lnTo>
                    <a:pt x="594" y="1278"/>
                  </a:lnTo>
                  <a:lnTo>
                    <a:pt x="614" y="1279"/>
                  </a:lnTo>
                  <a:lnTo>
                    <a:pt x="637" y="1280"/>
                  </a:lnTo>
                  <a:lnTo>
                    <a:pt x="647" y="1280"/>
                  </a:lnTo>
                  <a:lnTo>
                    <a:pt x="660" y="1279"/>
                  </a:lnTo>
                  <a:lnTo>
                    <a:pt x="676" y="1278"/>
                  </a:lnTo>
                  <a:lnTo>
                    <a:pt x="696" y="1276"/>
                  </a:lnTo>
                  <a:lnTo>
                    <a:pt x="717" y="1273"/>
                  </a:lnTo>
                  <a:lnTo>
                    <a:pt x="740" y="1268"/>
                  </a:lnTo>
                  <a:lnTo>
                    <a:pt x="765" y="1262"/>
                  </a:lnTo>
                  <a:lnTo>
                    <a:pt x="791" y="1254"/>
                  </a:lnTo>
                  <a:lnTo>
                    <a:pt x="817" y="1243"/>
                  </a:lnTo>
                  <a:lnTo>
                    <a:pt x="838" y="1231"/>
                  </a:lnTo>
                  <a:lnTo>
                    <a:pt x="858" y="1219"/>
                  </a:lnTo>
                  <a:lnTo>
                    <a:pt x="875" y="1203"/>
                  </a:lnTo>
                  <a:lnTo>
                    <a:pt x="893" y="1188"/>
                  </a:lnTo>
                  <a:lnTo>
                    <a:pt x="907" y="1172"/>
                  </a:lnTo>
                  <a:lnTo>
                    <a:pt x="920" y="1155"/>
                  </a:lnTo>
                  <a:lnTo>
                    <a:pt x="931" y="1136"/>
                  </a:lnTo>
                  <a:lnTo>
                    <a:pt x="943" y="1117"/>
                  </a:lnTo>
                  <a:lnTo>
                    <a:pt x="952" y="1097"/>
                  </a:lnTo>
                  <a:lnTo>
                    <a:pt x="962" y="1075"/>
                  </a:lnTo>
                  <a:lnTo>
                    <a:pt x="971" y="1053"/>
                  </a:lnTo>
                  <a:lnTo>
                    <a:pt x="987" y="1003"/>
                  </a:lnTo>
                  <a:lnTo>
                    <a:pt x="1004" y="949"/>
                  </a:lnTo>
                  <a:lnTo>
                    <a:pt x="1020" y="890"/>
                  </a:lnTo>
                  <a:lnTo>
                    <a:pt x="728" y="890"/>
                  </a:lnTo>
                  <a:lnTo>
                    <a:pt x="791" y="690"/>
                  </a:lnTo>
                  <a:lnTo>
                    <a:pt x="1446" y="690"/>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5" name="Freeform 35"/>
            <p:cNvSpPr>
              <a:spLocks noEditPoints="1"/>
            </p:cNvSpPr>
            <p:nvPr/>
          </p:nvSpPr>
          <p:spPr bwMode="auto">
            <a:xfrm>
              <a:off x="5350" y="4032"/>
              <a:ext cx="50" cy="45"/>
            </a:xfrm>
            <a:custGeom>
              <a:avLst/>
              <a:gdLst/>
              <a:ahLst/>
              <a:cxnLst>
                <a:cxn ang="0">
                  <a:pos x="436" y="342"/>
                </a:cxn>
                <a:cxn ang="0">
                  <a:pos x="481" y="254"/>
                </a:cxn>
                <a:cxn ang="0">
                  <a:pos x="521" y="208"/>
                </a:cxn>
                <a:cxn ang="0">
                  <a:pos x="558" y="178"/>
                </a:cxn>
                <a:cxn ang="0">
                  <a:pos x="605" y="157"/>
                </a:cxn>
                <a:cxn ang="0">
                  <a:pos x="660" y="147"/>
                </a:cxn>
                <a:cxn ang="0">
                  <a:pos x="723" y="152"/>
                </a:cxn>
                <a:cxn ang="0">
                  <a:pos x="773" y="176"/>
                </a:cxn>
                <a:cxn ang="0">
                  <a:pos x="805" y="216"/>
                </a:cxn>
                <a:cxn ang="0">
                  <a:pos x="821" y="270"/>
                </a:cxn>
                <a:cxn ang="0">
                  <a:pos x="816" y="341"/>
                </a:cxn>
                <a:cxn ang="0">
                  <a:pos x="802" y="401"/>
                </a:cxn>
                <a:cxn ang="0">
                  <a:pos x="725" y="731"/>
                </a:cxn>
                <a:cxn ang="0">
                  <a:pos x="685" y="808"/>
                </a:cxn>
                <a:cxn ang="0">
                  <a:pos x="635" y="856"/>
                </a:cxn>
                <a:cxn ang="0">
                  <a:pos x="596" y="879"/>
                </a:cxn>
                <a:cxn ang="0">
                  <a:pos x="545" y="892"/>
                </a:cxn>
                <a:cxn ang="0">
                  <a:pos x="483" y="894"/>
                </a:cxn>
                <a:cxn ang="0">
                  <a:pos x="419" y="880"/>
                </a:cxn>
                <a:cxn ang="0">
                  <a:pos x="371" y="843"/>
                </a:cxn>
                <a:cxn ang="0">
                  <a:pos x="341" y="787"/>
                </a:cxn>
                <a:cxn ang="0">
                  <a:pos x="335" y="709"/>
                </a:cxn>
                <a:cxn ang="0">
                  <a:pos x="351" y="617"/>
                </a:cxn>
                <a:cxn ang="0">
                  <a:pos x="1112" y="548"/>
                </a:cxn>
                <a:cxn ang="0">
                  <a:pos x="1139" y="444"/>
                </a:cxn>
                <a:cxn ang="0">
                  <a:pos x="1151" y="335"/>
                </a:cxn>
                <a:cxn ang="0">
                  <a:pos x="1139" y="240"/>
                </a:cxn>
                <a:cxn ang="0">
                  <a:pos x="1106" y="164"/>
                </a:cxn>
                <a:cxn ang="0">
                  <a:pos x="1058" y="106"/>
                </a:cxn>
                <a:cxn ang="0">
                  <a:pos x="995" y="63"/>
                </a:cxn>
                <a:cxn ang="0">
                  <a:pos x="922" y="32"/>
                </a:cxn>
                <a:cxn ang="0">
                  <a:pos x="843" y="13"/>
                </a:cxn>
                <a:cxn ang="0">
                  <a:pos x="680" y="0"/>
                </a:cxn>
                <a:cxn ang="0">
                  <a:pos x="554" y="7"/>
                </a:cxn>
                <a:cxn ang="0">
                  <a:pos x="447" y="28"/>
                </a:cxn>
                <a:cxn ang="0">
                  <a:pos x="358" y="58"/>
                </a:cxn>
                <a:cxn ang="0">
                  <a:pos x="284" y="97"/>
                </a:cxn>
                <a:cxn ang="0">
                  <a:pos x="224" y="144"/>
                </a:cxn>
                <a:cxn ang="0">
                  <a:pos x="175" y="194"/>
                </a:cxn>
                <a:cxn ang="0">
                  <a:pos x="105" y="302"/>
                </a:cxn>
                <a:cxn ang="0">
                  <a:pos x="62" y="396"/>
                </a:cxn>
                <a:cxn ang="0">
                  <a:pos x="29" y="503"/>
                </a:cxn>
                <a:cxn ang="0">
                  <a:pos x="9" y="610"/>
                </a:cxn>
                <a:cxn ang="0">
                  <a:pos x="0" y="707"/>
                </a:cxn>
                <a:cxn ang="0">
                  <a:pos x="10" y="792"/>
                </a:cxn>
                <a:cxn ang="0">
                  <a:pos x="34" y="865"/>
                </a:cxn>
                <a:cxn ang="0">
                  <a:pos x="76" y="922"/>
                </a:cxn>
                <a:cxn ang="0">
                  <a:pos x="129" y="968"/>
                </a:cxn>
                <a:cxn ang="0">
                  <a:pos x="198" y="1004"/>
                </a:cxn>
                <a:cxn ang="0">
                  <a:pos x="278" y="1027"/>
                </a:cxn>
                <a:cxn ang="0">
                  <a:pos x="370" y="1041"/>
                </a:cxn>
                <a:cxn ang="0">
                  <a:pos x="472" y="1046"/>
                </a:cxn>
                <a:cxn ang="0">
                  <a:pos x="649" y="1031"/>
                </a:cxn>
                <a:cxn ang="0">
                  <a:pos x="784" y="997"/>
                </a:cxn>
                <a:cxn ang="0">
                  <a:pos x="882" y="950"/>
                </a:cxn>
                <a:cxn ang="0">
                  <a:pos x="950" y="903"/>
                </a:cxn>
                <a:cxn ang="0">
                  <a:pos x="1004" y="848"/>
                </a:cxn>
                <a:cxn ang="0">
                  <a:pos x="1041" y="796"/>
                </a:cxn>
                <a:cxn ang="0">
                  <a:pos x="1080" y="707"/>
                </a:cxn>
              </a:cxnLst>
              <a:rect l="0" t="0" r="r" b="b"/>
              <a:pathLst>
                <a:path w="1151" h="1046">
                  <a:moveTo>
                    <a:pt x="413" y="410"/>
                  </a:moveTo>
                  <a:lnTo>
                    <a:pt x="420" y="388"/>
                  </a:lnTo>
                  <a:lnTo>
                    <a:pt x="428" y="365"/>
                  </a:lnTo>
                  <a:lnTo>
                    <a:pt x="436" y="342"/>
                  </a:lnTo>
                  <a:lnTo>
                    <a:pt x="446" y="319"/>
                  </a:lnTo>
                  <a:lnTo>
                    <a:pt x="458" y="297"/>
                  </a:lnTo>
                  <a:lnTo>
                    <a:pt x="469" y="275"/>
                  </a:lnTo>
                  <a:lnTo>
                    <a:pt x="481" y="254"/>
                  </a:lnTo>
                  <a:lnTo>
                    <a:pt x="495" y="235"/>
                  </a:lnTo>
                  <a:lnTo>
                    <a:pt x="503" y="225"/>
                  </a:lnTo>
                  <a:lnTo>
                    <a:pt x="512" y="216"/>
                  </a:lnTo>
                  <a:lnTo>
                    <a:pt x="521" y="208"/>
                  </a:lnTo>
                  <a:lnTo>
                    <a:pt x="530" y="199"/>
                  </a:lnTo>
                  <a:lnTo>
                    <a:pt x="539" y="191"/>
                  </a:lnTo>
                  <a:lnTo>
                    <a:pt x="548" y="184"/>
                  </a:lnTo>
                  <a:lnTo>
                    <a:pt x="558" y="178"/>
                  </a:lnTo>
                  <a:lnTo>
                    <a:pt x="569" y="172"/>
                  </a:lnTo>
                  <a:lnTo>
                    <a:pt x="581" y="167"/>
                  </a:lnTo>
                  <a:lnTo>
                    <a:pt x="593" y="161"/>
                  </a:lnTo>
                  <a:lnTo>
                    <a:pt x="605" y="157"/>
                  </a:lnTo>
                  <a:lnTo>
                    <a:pt x="618" y="153"/>
                  </a:lnTo>
                  <a:lnTo>
                    <a:pt x="631" y="151"/>
                  </a:lnTo>
                  <a:lnTo>
                    <a:pt x="646" y="149"/>
                  </a:lnTo>
                  <a:lnTo>
                    <a:pt x="660" y="147"/>
                  </a:lnTo>
                  <a:lnTo>
                    <a:pt x="676" y="147"/>
                  </a:lnTo>
                  <a:lnTo>
                    <a:pt x="692" y="148"/>
                  </a:lnTo>
                  <a:lnTo>
                    <a:pt x="708" y="149"/>
                  </a:lnTo>
                  <a:lnTo>
                    <a:pt x="723" y="152"/>
                  </a:lnTo>
                  <a:lnTo>
                    <a:pt x="736" y="156"/>
                  </a:lnTo>
                  <a:lnTo>
                    <a:pt x="750" y="162"/>
                  </a:lnTo>
                  <a:lnTo>
                    <a:pt x="762" y="169"/>
                  </a:lnTo>
                  <a:lnTo>
                    <a:pt x="773" y="176"/>
                  </a:lnTo>
                  <a:lnTo>
                    <a:pt x="783" y="184"/>
                  </a:lnTo>
                  <a:lnTo>
                    <a:pt x="791" y="194"/>
                  </a:lnTo>
                  <a:lnTo>
                    <a:pt x="799" y="205"/>
                  </a:lnTo>
                  <a:lnTo>
                    <a:pt x="805" y="216"/>
                  </a:lnTo>
                  <a:lnTo>
                    <a:pt x="811" y="227"/>
                  </a:lnTo>
                  <a:lnTo>
                    <a:pt x="816" y="241"/>
                  </a:lnTo>
                  <a:lnTo>
                    <a:pt x="819" y="254"/>
                  </a:lnTo>
                  <a:lnTo>
                    <a:pt x="821" y="270"/>
                  </a:lnTo>
                  <a:lnTo>
                    <a:pt x="821" y="284"/>
                  </a:lnTo>
                  <a:lnTo>
                    <a:pt x="821" y="304"/>
                  </a:lnTo>
                  <a:lnTo>
                    <a:pt x="819" y="323"/>
                  </a:lnTo>
                  <a:lnTo>
                    <a:pt x="816" y="341"/>
                  </a:lnTo>
                  <a:lnTo>
                    <a:pt x="812" y="359"/>
                  </a:lnTo>
                  <a:lnTo>
                    <a:pt x="808" y="374"/>
                  </a:lnTo>
                  <a:lnTo>
                    <a:pt x="805" y="389"/>
                  </a:lnTo>
                  <a:lnTo>
                    <a:pt x="802" y="401"/>
                  </a:lnTo>
                  <a:lnTo>
                    <a:pt x="800" y="410"/>
                  </a:lnTo>
                  <a:lnTo>
                    <a:pt x="413" y="410"/>
                  </a:lnTo>
                  <a:close/>
                  <a:moveTo>
                    <a:pt x="733" y="707"/>
                  </a:moveTo>
                  <a:lnTo>
                    <a:pt x="725" y="731"/>
                  </a:lnTo>
                  <a:lnTo>
                    <a:pt x="713" y="761"/>
                  </a:lnTo>
                  <a:lnTo>
                    <a:pt x="705" y="776"/>
                  </a:lnTo>
                  <a:lnTo>
                    <a:pt x="696" y="791"/>
                  </a:lnTo>
                  <a:lnTo>
                    <a:pt x="685" y="808"/>
                  </a:lnTo>
                  <a:lnTo>
                    <a:pt x="674" y="823"/>
                  </a:lnTo>
                  <a:lnTo>
                    <a:pt x="659" y="837"/>
                  </a:lnTo>
                  <a:lnTo>
                    <a:pt x="644" y="850"/>
                  </a:lnTo>
                  <a:lnTo>
                    <a:pt x="635" y="856"/>
                  </a:lnTo>
                  <a:lnTo>
                    <a:pt x="626" y="863"/>
                  </a:lnTo>
                  <a:lnTo>
                    <a:pt x="616" y="870"/>
                  </a:lnTo>
                  <a:lnTo>
                    <a:pt x="606" y="874"/>
                  </a:lnTo>
                  <a:lnTo>
                    <a:pt x="596" y="879"/>
                  </a:lnTo>
                  <a:lnTo>
                    <a:pt x="584" y="883"/>
                  </a:lnTo>
                  <a:lnTo>
                    <a:pt x="571" y="887"/>
                  </a:lnTo>
                  <a:lnTo>
                    <a:pt x="558" y="889"/>
                  </a:lnTo>
                  <a:lnTo>
                    <a:pt x="545" y="892"/>
                  </a:lnTo>
                  <a:lnTo>
                    <a:pt x="531" y="894"/>
                  </a:lnTo>
                  <a:lnTo>
                    <a:pt x="517" y="895"/>
                  </a:lnTo>
                  <a:lnTo>
                    <a:pt x="500" y="895"/>
                  </a:lnTo>
                  <a:lnTo>
                    <a:pt x="483" y="894"/>
                  </a:lnTo>
                  <a:lnTo>
                    <a:pt x="466" y="892"/>
                  </a:lnTo>
                  <a:lnTo>
                    <a:pt x="450" y="889"/>
                  </a:lnTo>
                  <a:lnTo>
                    <a:pt x="433" y="885"/>
                  </a:lnTo>
                  <a:lnTo>
                    <a:pt x="419" y="880"/>
                  </a:lnTo>
                  <a:lnTo>
                    <a:pt x="406" y="873"/>
                  </a:lnTo>
                  <a:lnTo>
                    <a:pt x="393" y="865"/>
                  </a:lnTo>
                  <a:lnTo>
                    <a:pt x="381" y="854"/>
                  </a:lnTo>
                  <a:lnTo>
                    <a:pt x="371" y="843"/>
                  </a:lnTo>
                  <a:lnTo>
                    <a:pt x="361" y="831"/>
                  </a:lnTo>
                  <a:lnTo>
                    <a:pt x="353" y="818"/>
                  </a:lnTo>
                  <a:lnTo>
                    <a:pt x="346" y="804"/>
                  </a:lnTo>
                  <a:lnTo>
                    <a:pt x="341" y="787"/>
                  </a:lnTo>
                  <a:lnTo>
                    <a:pt x="337" y="770"/>
                  </a:lnTo>
                  <a:lnTo>
                    <a:pt x="335" y="752"/>
                  </a:lnTo>
                  <a:lnTo>
                    <a:pt x="334" y="731"/>
                  </a:lnTo>
                  <a:lnTo>
                    <a:pt x="335" y="709"/>
                  </a:lnTo>
                  <a:lnTo>
                    <a:pt x="337" y="686"/>
                  </a:lnTo>
                  <a:lnTo>
                    <a:pt x="341" y="662"/>
                  </a:lnTo>
                  <a:lnTo>
                    <a:pt x="346" y="640"/>
                  </a:lnTo>
                  <a:lnTo>
                    <a:pt x="351" y="617"/>
                  </a:lnTo>
                  <a:lnTo>
                    <a:pt x="356" y="594"/>
                  </a:lnTo>
                  <a:lnTo>
                    <a:pt x="363" y="572"/>
                  </a:lnTo>
                  <a:lnTo>
                    <a:pt x="367" y="548"/>
                  </a:lnTo>
                  <a:lnTo>
                    <a:pt x="1112" y="548"/>
                  </a:lnTo>
                  <a:lnTo>
                    <a:pt x="1121" y="522"/>
                  </a:lnTo>
                  <a:lnTo>
                    <a:pt x="1128" y="495"/>
                  </a:lnTo>
                  <a:lnTo>
                    <a:pt x="1134" y="469"/>
                  </a:lnTo>
                  <a:lnTo>
                    <a:pt x="1139" y="444"/>
                  </a:lnTo>
                  <a:lnTo>
                    <a:pt x="1145" y="416"/>
                  </a:lnTo>
                  <a:lnTo>
                    <a:pt x="1148" y="390"/>
                  </a:lnTo>
                  <a:lnTo>
                    <a:pt x="1150" y="363"/>
                  </a:lnTo>
                  <a:lnTo>
                    <a:pt x="1151" y="335"/>
                  </a:lnTo>
                  <a:lnTo>
                    <a:pt x="1150" y="309"/>
                  </a:lnTo>
                  <a:lnTo>
                    <a:pt x="1148" y="285"/>
                  </a:lnTo>
                  <a:lnTo>
                    <a:pt x="1144" y="262"/>
                  </a:lnTo>
                  <a:lnTo>
                    <a:pt x="1139" y="240"/>
                  </a:lnTo>
                  <a:lnTo>
                    <a:pt x="1133" y="219"/>
                  </a:lnTo>
                  <a:lnTo>
                    <a:pt x="1125" y="199"/>
                  </a:lnTo>
                  <a:lnTo>
                    <a:pt x="1117" y="182"/>
                  </a:lnTo>
                  <a:lnTo>
                    <a:pt x="1106" y="164"/>
                  </a:lnTo>
                  <a:lnTo>
                    <a:pt x="1096" y="148"/>
                  </a:lnTo>
                  <a:lnTo>
                    <a:pt x="1084" y="133"/>
                  </a:lnTo>
                  <a:lnTo>
                    <a:pt x="1071" y="119"/>
                  </a:lnTo>
                  <a:lnTo>
                    <a:pt x="1058" y="106"/>
                  </a:lnTo>
                  <a:lnTo>
                    <a:pt x="1043" y="94"/>
                  </a:lnTo>
                  <a:lnTo>
                    <a:pt x="1028" y="83"/>
                  </a:lnTo>
                  <a:lnTo>
                    <a:pt x="1011" y="72"/>
                  </a:lnTo>
                  <a:lnTo>
                    <a:pt x="995" y="63"/>
                  </a:lnTo>
                  <a:lnTo>
                    <a:pt x="978" y="54"/>
                  </a:lnTo>
                  <a:lnTo>
                    <a:pt x="959" y="46"/>
                  </a:lnTo>
                  <a:lnTo>
                    <a:pt x="940" y="40"/>
                  </a:lnTo>
                  <a:lnTo>
                    <a:pt x="922" y="32"/>
                  </a:lnTo>
                  <a:lnTo>
                    <a:pt x="903" y="27"/>
                  </a:lnTo>
                  <a:lnTo>
                    <a:pt x="882" y="21"/>
                  </a:lnTo>
                  <a:lnTo>
                    <a:pt x="863" y="17"/>
                  </a:lnTo>
                  <a:lnTo>
                    <a:pt x="843" y="13"/>
                  </a:lnTo>
                  <a:lnTo>
                    <a:pt x="802" y="7"/>
                  </a:lnTo>
                  <a:lnTo>
                    <a:pt x="761" y="3"/>
                  </a:lnTo>
                  <a:lnTo>
                    <a:pt x="720" y="1"/>
                  </a:lnTo>
                  <a:lnTo>
                    <a:pt x="680" y="0"/>
                  </a:lnTo>
                  <a:lnTo>
                    <a:pt x="646" y="1"/>
                  </a:lnTo>
                  <a:lnTo>
                    <a:pt x="614" y="2"/>
                  </a:lnTo>
                  <a:lnTo>
                    <a:pt x="583" y="4"/>
                  </a:lnTo>
                  <a:lnTo>
                    <a:pt x="554" y="7"/>
                  </a:lnTo>
                  <a:lnTo>
                    <a:pt x="526" y="11"/>
                  </a:lnTo>
                  <a:lnTo>
                    <a:pt x="498" y="15"/>
                  </a:lnTo>
                  <a:lnTo>
                    <a:pt x="473" y="21"/>
                  </a:lnTo>
                  <a:lnTo>
                    <a:pt x="447" y="28"/>
                  </a:lnTo>
                  <a:lnTo>
                    <a:pt x="423" y="34"/>
                  </a:lnTo>
                  <a:lnTo>
                    <a:pt x="401" y="42"/>
                  </a:lnTo>
                  <a:lnTo>
                    <a:pt x="379" y="50"/>
                  </a:lnTo>
                  <a:lnTo>
                    <a:pt x="358" y="58"/>
                  </a:lnTo>
                  <a:lnTo>
                    <a:pt x="338" y="67"/>
                  </a:lnTo>
                  <a:lnTo>
                    <a:pt x="319" y="76"/>
                  </a:lnTo>
                  <a:lnTo>
                    <a:pt x="302" y="87"/>
                  </a:lnTo>
                  <a:lnTo>
                    <a:pt x="284" y="97"/>
                  </a:lnTo>
                  <a:lnTo>
                    <a:pt x="268" y="109"/>
                  </a:lnTo>
                  <a:lnTo>
                    <a:pt x="252" y="120"/>
                  </a:lnTo>
                  <a:lnTo>
                    <a:pt x="238" y="131"/>
                  </a:lnTo>
                  <a:lnTo>
                    <a:pt x="224" y="144"/>
                  </a:lnTo>
                  <a:lnTo>
                    <a:pt x="212" y="156"/>
                  </a:lnTo>
                  <a:lnTo>
                    <a:pt x="198" y="169"/>
                  </a:lnTo>
                  <a:lnTo>
                    <a:pt x="186" y="182"/>
                  </a:lnTo>
                  <a:lnTo>
                    <a:pt x="175" y="194"/>
                  </a:lnTo>
                  <a:lnTo>
                    <a:pt x="155" y="221"/>
                  </a:lnTo>
                  <a:lnTo>
                    <a:pt x="137" y="248"/>
                  </a:lnTo>
                  <a:lnTo>
                    <a:pt x="119" y="275"/>
                  </a:lnTo>
                  <a:lnTo>
                    <a:pt x="105" y="302"/>
                  </a:lnTo>
                  <a:lnTo>
                    <a:pt x="93" y="324"/>
                  </a:lnTo>
                  <a:lnTo>
                    <a:pt x="83" y="346"/>
                  </a:lnTo>
                  <a:lnTo>
                    <a:pt x="73" y="371"/>
                  </a:lnTo>
                  <a:lnTo>
                    <a:pt x="62" y="396"/>
                  </a:lnTo>
                  <a:lnTo>
                    <a:pt x="52" y="422"/>
                  </a:lnTo>
                  <a:lnTo>
                    <a:pt x="44" y="449"/>
                  </a:lnTo>
                  <a:lnTo>
                    <a:pt x="36" y="475"/>
                  </a:lnTo>
                  <a:lnTo>
                    <a:pt x="29" y="503"/>
                  </a:lnTo>
                  <a:lnTo>
                    <a:pt x="23" y="530"/>
                  </a:lnTo>
                  <a:lnTo>
                    <a:pt x="17" y="557"/>
                  </a:lnTo>
                  <a:lnTo>
                    <a:pt x="13" y="584"/>
                  </a:lnTo>
                  <a:lnTo>
                    <a:pt x="9" y="610"/>
                  </a:lnTo>
                  <a:lnTo>
                    <a:pt x="5" y="636"/>
                  </a:lnTo>
                  <a:lnTo>
                    <a:pt x="2" y="660"/>
                  </a:lnTo>
                  <a:lnTo>
                    <a:pt x="1" y="685"/>
                  </a:lnTo>
                  <a:lnTo>
                    <a:pt x="0" y="707"/>
                  </a:lnTo>
                  <a:lnTo>
                    <a:pt x="1" y="729"/>
                  </a:lnTo>
                  <a:lnTo>
                    <a:pt x="3" y="752"/>
                  </a:lnTo>
                  <a:lnTo>
                    <a:pt x="5" y="772"/>
                  </a:lnTo>
                  <a:lnTo>
                    <a:pt x="10" y="792"/>
                  </a:lnTo>
                  <a:lnTo>
                    <a:pt x="14" y="812"/>
                  </a:lnTo>
                  <a:lnTo>
                    <a:pt x="20" y="830"/>
                  </a:lnTo>
                  <a:lnTo>
                    <a:pt x="27" y="847"/>
                  </a:lnTo>
                  <a:lnTo>
                    <a:pt x="34" y="865"/>
                  </a:lnTo>
                  <a:lnTo>
                    <a:pt x="43" y="880"/>
                  </a:lnTo>
                  <a:lnTo>
                    <a:pt x="52" y="895"/>
                  </a:lnTo>
                  <a:lnTo>
                    <a:pt x="63" y="908"/>
                  </a:lnTo>
                  <a:lnTo>
                    <a:pt x="76" y="922"/>
                  </a:lnTo>
                  <a:lnTo>
                    <a:pt x="88" y="936"/>
                  </a:lnTo>
                  <a:lnTo>
                    <a:pt x="100" y="947"/>
                  </a:lnTo>
                  <a:lnTo>
                    <a:pt x="114" y="958"/>
                  </a:lnTo>
                  <a:lnTo>
                    <a:pt x="129" y="968"/>
                  </a:lnTo>
                  <a:lnTo>
                    <a:pt x="146" y="978"/>
                  </a:lnTo>
                  <a:lnTo>
                    <a:pt x="162" y="987"/>
                  </a:lnTo>
                  <a:lnTo>
                    <a:pt x="179" y="996"/>
                  </a:lnTo>
                  <a:lnTo>
                    <a:pt x="198" y="1004"/>
                  </a:lnTo>
                  <a:lnTo>
                    <a:pt x="217" y="1011"/>
                  </a:lnTo>
                  <a:lnTo>
                    <a:pt x="237" y="1017"/>
                  </a:lnTo>
                  <a:lnTo>
                    <a:pt x="256" y="1022"/>
                  </a:lnTo>
                  <a:lnTo>
                    <a:pt x="278" y="1027"/>
                  </a:lnTo>
                  <a:lnTo>
                    <a:pt x="300" y="1031"/>
                  </a:lnTo>
                  <a:lnTo>
                    <a:pt x="322" y="1035"/>
                  </a:lnTo>
                  <a:lnTo>
                    <a:pt x="346" y="1038"/>
                  </a:lnTo>
                  <a:lnTo>
                    <a:pt x="370" y="1041"/>
                  </a:lnTo>
                  <a:lnTo>
                    <a:pt x="395" y="1043"/>
                  </a:lnTo>
                  <a:lnTo>
                    <a:pt x="419" y="1045"/>
                  </a:lnTo>
                  <a:lnTo>
                    <a:pt x="445" y="1045"/>
                  </a:lnTo>
                  <a:lnTo>
                    <a:pt x="472" y="1046"/>
                  </a:lnTo>
                  <a:lnTo>
                    <a:pt x="521" y="1045"/>
                  </a:lnTo>
                  <a:lnTo>
                    <a:pt x="565" y="1042"/>
                  </a:lnTo>
                  <a:lnTo>
                    <a:pt x="609" y="1037"/>
                  </a:lnTo>
                  <a:lnTo>
                    <a:pt x="649" y="1031"/>
                  </a:lnTo>
                  <a:lnTo>
                    <a:pt x="686" y="1024"/>
                  </a:lnTo>
                  <a:lnTo>
                    <a:pt x="721" y="1016"/>
                  </a:lnTo>
                  <a:lnTo>
                    <a:pt x="754" y="1007"/>
                  </a:lnTo>
                  <a:lnTo>
                    <a:pt x="784" y="997"/>
                  </a:lnTo>
                  <a:lnTo>
                    <a:pt x="812" y="985"/>
                  </a:lnTo>
                  <a:lnTo>
                    <a:pt x="839" y="973"/>
                  </a:lnTo>
                  <a:lnTo>
                    <a:pt x="861" y="962"/>
                  </a:lnTo>
                  <a:lnTo>
                    <a:pt x="882" y="950"/>
                  </a:lnTo>
                  <a:lnTo>
                    <a:pt x="903" y="939"/>
                  </a:lnTo>
                  <a:lnTo>
                    <a:pt x="921" y="926"/>
                  </a:lnTo>
                  <a:lnTo>
                    <a:pt x="936" y="914"/>
                  </a:lnTo>
                  <a:lnTo>
                    <a:pt x="950" y="903"/>
                  </a:lnTo>
                  <a:lnTo>
                    <a:pt x="967" y="889"/>
                  </a:lnTo>
                  <a:lnTo>
                    <a:pt x="981" y="876"/>
                  </a:lnTo>
                  <a:lnTo>
                    <a:pt x="993" y="862"/>
                  </a:lnTo>
                  <a:lnTo>
                    <a:pt x="1004" y="848"/>
                  </a:lnTo>
                  <a:lnTo>
                    <a:pt x="1014" y="835"/>
                  </a:lnTo>
                  <a:lnTo>
                    <a:pt x="1024" y="823"/>
                  </a:lnTo>
                  <a:lnTo>
                    <a:pt x="1032" y="810"/>
                  </a:lnTo>
                  <a:lnTo>
                    <a:pt x="1041" y="796"/>
                  </a:lnTo>
                  <a:lnTo>
                    <a:pt x="1053" y="773"/>
                  </a:lnTo>
                  <a:lnTo>
                    <a:pt x="1063" y="751"/>
                  </a:lnTo>
                  <a:lnTo>
                    <a:pt x="1071" y="727"/>
                  </a:lnTo>
                  <a:lnTo>
                    <a:pt x="1080" y="707"/>
                  </a:lnTo>
                  <a:lnTo>
                    <a:pt x="733" y="707"/>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6" name="Freeform 36"/>
            <p:cNvSpPr>
              <a:spLocks/>
            </p:cNvSpPr>
            <p:nvPr/>
          </p:nvSpPr>
          <p:spPr bwMode="auto">
            <a:xfrm>
              <a:off x="5403" y="4032"/>
              <a:ext cx="50" cy="45"/>
            </a:xfrm>
            <a:custGeom>
              <a:avLst/>
              <a:gdLst/>
              <a:ahLst/>
              <a:cxnLst>
                <a:cxn ang="0">
                  <a:pos x="1046" y="771"/>
                </a:cxn>
                <a:cxn ang="0">
                  <a:pos x="1011" y="831"/>
                </a:cxn>
                <a:cxn ang="0">
                  <a:pos x="964" y="889"/>
                </a:cxn>
                <a:cxn ang="0">
                  <a:pos x="901" y="941"/>
                </a:cxn>
                <a:cxn ang="0">
                  <a:pos x="821" y="986"/>
                </a:cxn>
                <a:cxn ang="0">
                  <a:pos x="720" y="1020"/>
                </a:cxn>
                <a:cxn ang="0">
                  <a:pos x="598" y="1041"/>
                </a:cxn>
                <a:cxn ang="0">
                  <a:pos x="450" y="1045"/>
                </a:cxn>
                <a:cxn ang="0">
                  <a:pos x="301" y="1030"/>
                </a:cxn>
                <a:cxn ang="0">
                  <a:pos x="220" y="1009"/>
                </a:cxn>
                <a:cxn ang="0">
                  <a:pos x="146" y="975"/>
                </a:cxn>
                <a:cxn ang="0">
                  <a:pos x="83" y="928"/>
                </a:cxn>
                <a:cxn ang="0">
                  <a:pos x="34" y="862"/>
                </a:cxn>
                <a:cxn ang="0">
                  <a:pos x="6" y="776"/>
                </a:cxn>
                <a:cxn ang="0">
                  <a:pos x="0" y="671"/>
                </a:cxn>
                <a:cxn ang="0">
                  <a:pos x="12" y="571"/>
                </a:cxn>
                <a:cxn ang="0">
                  <a:pos x="33" y="478"/>
                </a:cxn>
                <a:cxn ang="0">
                  <a:pos x="63" y="389"/>
                </a:cxn>
                <a:cxn ang="0">
                  <a:pos x="109" y="289"/>
                </a:cxn>
                <a:cxn ang="0">
                  <a:pos x="182" y="190"/>
                </a:cxn>
                <a:cxn ang="0">
                  <a:pos x="243" y="132"/>
                </a:cxn>
                <a:cxn ang="0">
                  <a:pos x="302" y="92"/>
                </a:cxn>
                <a:cxn ang="0">
                  <a:pos x="410" y="42"/>
                </a:cxn>
                <a:cxn ang="0">
                  <a:pos x="529" y="12"/>
                </a:cxn>
                <a:cxn ang="0">
                  <a:pos x="650" y="1"/>
                </a:cxn>
                <a:cxn ang="0">
                  <a:pos x="767" y="3"/>
                </a:cxn>
                <a:cxn ang="0">
                  <a:pos x="900" y="21"/>
                </a:cxn>
                <a:cxn ang="0">
                  <a:pos x="979" y="48"/>
                </a:cxn>
                <a:cxn ang="0">
                  <a:pos x="1052" y="87"/>
                </a:cxn>
                <a:cxn ang="0">
                  <a:pos x="1110" y="146"/>
                </a:cxn>
                <a:cxn ang="0">
                  <a:pos x="1148" y="225"/>
                </a:cxn>
                <a:cxn ang="0">
                  <a:pos x="1157" y="309"/>
                </a:cxn>
                <a:cxn ang="0">
                  <a:pos x="1156" y="336"/>
                </a:cxn>
                <a:cxn ang="0">
                  <a:pos x="816" y="360"/>
                </a:cxn>
                <a:cxn ang="0">
                  <a:pos x="822" y="320"/>
                </a:cxn>
                <a:cxn ang="0">
                  <a:pos x="824" y="284"/>
                </a:cxn>
                <a:cxn ang="0">
                  <a:pos x="813" y="224"/>
                </a:cxn>
                <a:cxn ang="0">
                  <a:pos x="784" y="181"/>
                </a:cxn>
                <a:cxn ang="0">
                  <a:pos x="740" y="155"/>
                </a:cxn>
                <a:cxn ang="0">
                  <a:pos x="682" y="147"/>
                </a:cxn>
                <a:cxn ang="0">
                  <a:pos x="609" y="157"/>
                </a:cxn>
                <a:cxn ang="0">
                  <a:pos x="554" y="184"/>
                </a:cxn>
                <a:cxn ang="0">
                  <a:pos x="514" y="222"/>
                </a:cxn>
                <a:cxn ang="0">
                  <a:pos x="456" y="314"/>
                </a:cxn>
                <a:cxn ang="0">
                  <a:pos x="407" y="432"/>
                </a:cxn>
                <a:cxn ang="0">
                  <a:pos x="369" y="563"/>
                </a:cxn>
                <a:cxn ang="0">
                  <a:pos x="347" y="684"/>
                </a:cxn>
                <a:cxn ang="0">
                  <a:pos x="348" y="775"/>
                </a:cxn>
                <a:cxn ang="0">
                  <a:pos x="375" y="838"/>
                </a:cxn>
                <a:cxn ang="0">
                  <a:pos x="418" y="877"/>
                </a:cxn>
                <a:cxn ang="0">
                  <a:pos x="473" y="893"/>
                </a:cxn>
                <a:cxn ang="0">
                  <a:pos x="537" y="893"/>
                </a:cxn>
                <a:cxn ang="0">
                  <a:pos x="601" y="874"/>
                </a:cxn>
                <a:cxn ang="0">
                  <a:pos x="658" y="829"/>
                </a:cxn>
                <a:cxn ang="0">
                  <a:pos x="708" y="752"/>
                </a:cxn>
              </a:cxnLst>
              <a:rect l="0" t="0" r="r" b="b"/>
              <a:pathLst>
                <a:path w="1157" h="1046">
                  <a:moveTo>
                    <a:pt x="1074" y="699"/>
                  </a:moveTo>
                  <a:lnTo>
                    <a:pt x="1064" y="727"/>
                  </a:lnTo>
                  <a:lnTo>
                    <a:pt x="1052" y="757"/>
                  </a:lnTo>
                  <a:lnTo>
                    <a:pt x="1046" y="771"/>
                  </a:lnTo>
                  <a:lnTo>
                    <a:pt x="1038" y="786"/>
                  </a:lnTo>
                  <a:lnTo>
                    <a:pt x="1029" y="802"/>
                  </a:lnTo>
                  <a:lnTo>
                    <a:pt x="1021" y="817"/>
                  </a:lnTo>
                  <a:lnTo>
                    <a:pt x="1011" y="831"/>
                  </a:lnTo>
                  <a:lnTo>
                    <a:pt x="1000" y="845"/>
                  </a:lnTo>
                  <a:lnTo>
                    <a:pt x="989" y="860"/>
                  </a:lnTo>
                  <a:lnTo>
                    <a:pt x="977" y="875"/>
                  </a:lnTo>
                  <a:lnTo>
                    <a:pt x="964" y="889"/>
                  </a:lnTo>
                  <a:lnTo>
                    <a:pt x="949" y="902"/>
                  </a:lnTo>
                  <a:lnTo>
                    <a:pt x="934" y="915"/>
                  </a:lnTo>
                  <a:lnTo>
                    <a:pt x="918" y="929"/>
                  </a:lnTo>
                  <a:lnTo>
                    <a:pt x="901" y="941"/>
                  </a:lnTo>
                  <a:lnTo>
                    <a:pt x="882" y="953"/>
                  </a:lnTo>
                  <a:lnTo>
                    <a:pt x="862" y="964"/>
                  </a:lnTo>
                  <a:lnTo>
                    <a:pt x="842" y="975"/>
                  </a:lnTo>
                  <a:lnTo>
                    <a:pt x="821" y="986"/>
                  </a:lnTo>
                  <a:lnTo>
                    <a:pt x="797" y="996"/>
                  </a:lnTo>
                  <a:lnTo>
                    <a:pt x="773" y="1005"/>
                  </a:lnTo>
                  <a:lnTo>
                    <a:pt x="747" y="1013"/>
                  </a:lnTo>
                  <a:lnTo>
                    <a:pt x="720" y="1020"/>
                  </a:lnTo>
                  <a:lnTo>
                    <a:pt x="692" y="1026"/>
                  </a:lnTo>
                  <a:lnTo>
                    <a:pt x="662" y="1032"/>
                  </a:lnTo>
                  <a:lnTo>
                    <a:pt x="631" y="1036"/>
                  </a:lnTo>
                  <a:lnTo>
                    <a:pt x="598" y="1041"/>
                  </a:lnTo>
                  <a:lnTo>
                    <a:pt x="564" y="1043"/>
                  </a:lnTo>
                  <a:lnTo>
                    <a:pt x="528" y="1045"/>
                  </a:lnTo>
                  <a:lnTo>
                    <a:pt x="490" y="1046"/>
                  </a:lnTo>
                  <a:lnTo>
                    <a:pt x="450" y="1045"/>
                  </a:lnTo>
                  <a:lnTo>
                    <a:pt x="407" y="1043"/>
                  </a:lnTo>
                  <a:lnTo>
                    <a:pt x="365" y="1040"/>
                  </a:lnTo>
                  <a:lnTo>
                    <a:pt x="322" y="1033"/>
                  </a:lnTo>
                  <a:lnTo>
                    <a:pt x="301" y="1030"/>
                  </a:lnTo>
                  <a:lnTo>
                    <a:pt x="280" y="1025"/>
                  </a:lnTo>
                  <a:lnTo>
                    <a:pt x="260" y="1021"/>
                  </a:lnTo>
                  <a:lnTo>
                    <a:pt x="239" y="1015"/>
                  </a:lnTo>
                  <a:lnTo>
                    <a:pt x="220" y="1009"/>
                  </a:lnTo>
                  <a:lnTo>
                    <a:pt x="200" y="1002"/>
                  </a:lnTo>
                  <a:lnTo>
                    <a:pt x="181" y="994"/>
                  </a:lnTo>
                  <a:lnTo>
                    <a:pt x="163" y="985"/>
                  </a:lnTo>
                  <a:lnTo>
                    <a:pt x="146" y="975"/>
                  </a:lnTo>
                  <a:lnTo>
                    <a:pt x="129" y="964"/>
                  </a:lnTo>
                  <a:lnTo>
                    <a:pt x="112" y="953"/>
                  </a:lnTo>
                  <a:lnTo>
                    <a:pt x="97" y="941"/>
                  </a:lnTo>
                  <a:lnTo>
                    <a:pt x="83" y="928"/>
                  </a:lnTo>
                  <a:lnTo>
                    <a:pt x="70" y="912"/>
                  </a:lnTo>
                  <a:lnTo>
                    <a:pt x="56" y="897"/>
                  </a:lnTo>
                  <a:lnTo>
                    <a:pt x="45" y="880"/>
                  </a:lnTo>
                  <a:lnTo>
                    <a:pt x="34" y="862"/>
                  </a:lnTo>
                  <a:lnTo>
                    <a:pt x="26" y="842"/>
                  </a:lnTo>
                  <a:lnTo>
                    <a:pt x="18" y="822"/>
                  </a:lnTo>
                  <a:lnTo>
                    <a:pt x="11" y="801"/>
                  </a:lnTo>
                  <a:lnTo>
                    <a:pt x="6" y="776"/>
                  </a:lnTo>
                  <a:lnTo>
                    <a:pt x="3" y="753"/>
                  </a:lnTo>
                  <a:lnTo>
                    <a:pt x="0" y="725"/>
                  </a:lnTo>
                  <a:lnTo>
                    <a:pt x="0" y="699"/>
                  </a:lnTo>
                  <a:lnTo>
                    <a:pt x="0" y="671"/>
                  </a:lnTo>
                  <a:lnTo>
                    <a:pt x="2" y="646"/>
                  </a:lnTo>
                  <a:lnTo>
                    <a:pt x="4" y="621"/>
                  </a:lnTo>
                  <a:lnTo>
                    <a:pt x="8" y="595"/>
                  </a:lnTo>
                  <a:lnTo>
                    <a:pt x="12" y="571"/>
                  </a:lnTo>
                  <a:lnTo>
                    <a:pt x="17" y="546"/>
                  </a:lnTo>
                  <a:lnTo>
                    <a:pt x="22" y="522"/>
                  </a:lnTo>
                  <a:lnTo>
                    <a:pt x="28" y="498"/>
                  </a:lnTo>
                  <a:lnTo>
                    <a:pt x="33" y="478"/>
                  </a:lnTo>
                  <a:lnTo>
                    <a:pt x="38" y="458"/>
                  </a:lnTo>
                  <a:lnTo>
                    <a:pt x="45" y="435"/>
                  </a:lnTo>
                  <a:lnTo>
                    <a:pt x="52" y="412"/>
                  </a:lnTo>
                  <a:lnTo>
                    <a:pt x="63" y="389"/>
                  </a:lnTo>
                  <a:lnTo>
                    <a:pt x="72" y="365"/>
                  </a:lnTo>
                  <a:lnTo>
                    <a:pt x="83" y="340"/>
                  </a:lnTo>
                  <a:lnTo>
                    <a:pt x="96" y="314"/>
                  </a:lnTo>
                  <a:lnTo>
                    <a:pt x="109" y="289"/>
                  </a:lnTo>
                  <a:lnTo>
                    <a:pt x="125" y="264"/>
                  </a:lnTo>
                  <a:lnTo>
                    <a:pt x="143" y="239"/>
                  </a:lnTo>
                  <a:lnTo>
                    <a:pt x="162" y="214"/>
                  </a:lnTo>
                  <a:lnTo>
                    <a:pt x="182" y="190"/>
                  </a:lnTo>
                  <a:lnTo>
                    <a:pt x="205" y="167"/>
                  </a:lnTo>
                  <a:lnTo>
                    <a:pt x="218" y="155"/>
                  </a:lnTo>
                  <a:lnTo>
                    <a:pt x="230" y="144"/>
                  </a:lnTo>
                  <a:lnTo>
                    <a:pt x="243" y="132"/>
                  </a:lnTo>
                  <a:lnTo>
                    <a:pt x="257" y="122"/>
                  </a:lnTo>
                  <a:lnTo>
                    <a:pt x="272" y="111"/>
                  </a:lnTo>
                  <a:lnTo>
                    <a:pt x="287" y="101"/>
                  </a:lnTo>
                  <a:lnTo>
                    <a:pt x="302" y="92"/>
                  </a:lnTo>
                  <a:lnTo>
                    <a:pt x="318" y="83"/>
                  </a:lnTo>
                  <a:lnTo>
                    <a:pt x="348" y="67"/>
                  </a:lnTo>
                  <a:lnTo>
                    <a:pt x="380" y="54"/>
                  </a:lnTo>
                  <a:lnTo>
                    <a:pt x="410" y="42"/>
                  </a:lnTo>
                  <a:lnTo>
                    <a:pt x="441" y="32"/>
                  </a:lnTo>
                  <a:lnTo>
                    <a:pt x="470" y="24"/>
                  </a:lnTo>
                  <a:lnTo>
                    <a:pt x="500" y="17"/>
                  </a:lnTo>
                  <a:lnTo>
                    <a:pt x="529" y="12"/>
                  </a:lnTo>
                  <a:lnTo>
                    <a:pt x="555" y="8"/>
                  </a:lnTo>
                  <a:lnTo>
                    <a:pt x="581" y="5"/>
                  </a:lnTo>
                  <a:lnTo>
                    <a:pt x="606" y="3"/>
                  </a:lnTo>
                  <a:lnTo>
                    <a:pt x="650" y="1"/>
                  </a:lnTo>
                  <a:lnTo>
                    <a:pt x="686" y="0"/>
                  </a:lnTo>
                  <a:lnTo>
                    <a:pt x="708" y="0"/>
                  </a:lnTo>
                  <a:lnTo>
                    <a:pt x="734" y="1"/>
                  </a:lnTo>
                  <a:lnTo>
                    <a:pt x="767" y="3"/>
                  </a:lnTo>
                  <a:lnTo>
                    <a:pt x="801" y="5"/>
                  </a:lnTo>
                  <a:lnTo>
                    <a:pt x="840" y="10"/>
                  </a:lnTo>
                  <a:lnTo>
                    <a:pt x="879" y="17"/>
                  </a:lnTo>
                  <a:lnTo>
                    <a:pt x="900" y="21"/>
                  </a:lnTo>
                  <a:lnTo>
                    <a:pt x="919" y="27"/>
                  </a:lnTo>
                  <a:lnTo>
                    <a:pt x="940" y="33"/>
                  </a:lnTo>
                  <a:lnTo>
                    <a:pt x="959" y="40"/>
                  </a:lnTo>
                  <a:lnTo>
                    <a:pt x="979" y="48"/>
                  </a:lnTo>
                  <a:lnTo>
                    <a:pt x="997" y="56"/>
                  </a:lnTo>
                  <a:lnTo>
                    <a:pt x="1017" y="65"/>
                  </a:lnTo>
                  <a:lnTo>
                    <a:pt x="1034" y="75"/>
                  </a:lnTo>
                  <a:lnTo>
                    <a:pt x="1052" y="87"/>
                  </a:lnTo>
                  <a:lnTo>
                    <a:pt x="1069" y="100"/>
                  </a:lnTo>
                  <a:lnTo>
                    <a:pt x="1083" y="114"/>
                  </a:lnTo>
                  <a:lnTo>
                    <a:pt x="1097" y="129"/>
                  </a:lnTo>
                  <a:lnTo>
                    <a:pt x="1110" y="146"/>
                  </a:lnTo>
                  <a:lnTo>
                    <a:pt x="1122" y="163"/>
                  </a:lnTo>
                  <a:lnTo>
                    <a:pt x="1133" y="183"/>
                  </a:lnTo>
                  <a:lnTo>
                    <a:pt x="1141" y="204"/>
                  </a:lnTo>
                  <a:lnTo>
                    <a:pt x="1148" y="225"/>
                  </a:lnTo>
                  <a:lnTo>
                    <a:pt x="1153" y="249"/>
                  </a:lnTo>
                  <a:lnTo>
                    <a:pt x="1156" y="274"/>
                  </a:lnTo>
                  <a:lnTo>
                    <a:pt x="1157" y="302"/>
                  </a:lnTo>
                  <a:lnTo>
                    <a:pt x="1157" y="309"/>
                  </a:lnTo>
                  <a:lnTo>
                    <a:pt x="1157" y="316"/>
                  </a:lnTo>
                  <a:lnTo>
                    <a:pt x="1157" y="323"/>
                  </a:lnTo>
                  <a:lnTo>
                    <a:pt x="1157" y="329"/>
                  </a:lnTo>
                  <a:lnTo>
                    <a:pt x="1156" y="336"/>
                  </a:lnTo>
                  <a:lnTo>
                    <a:pt x="1155" y="343"/>
                  </a:lnTo>
                  <a:lnTo>
                    <a:pt x="1154" y="351"/>
                  </a:lnTo>
                  <a:lnTo>
                    <a:pt x="1153" y="360"/>
                  </a:lnTo>
                  <a:lnTo>
                    <a:pt x="816" y="360"/>
                  </a:lnTo>
                  <a:lnTo>
                    <a:pt x="818" y="349"/>
                  </a:lnTo>
                  <a:lnTo>
                    <a:pt x="819" y="339"/>
                  </a:lnTo>
                  <a:lnTo>
                    <a:pt x="821" y="330"/>
                  </a:lnTo>
                  <a:lnTo>
                    <a:pt x="822" y="320"/>
                  </a:lnTo>
                  <a:lnTo>
                    <a:pt x="823" y="312"/>
                  </a:lnTo>
                  <a:lnTo>
                    <a:pt x="824" y="303"/>
                  </a:lnTo>
                  <a:lnTo>
                    <a:pt x="824" y="294"/>
                  </a:lnTo>
                  <a:lnTo>
                    <a:pt x="824" y="284"/>
                  </a:lnTo>
                  <a:lnTo>
                    <a:pt x="824" y="268"/>
                  </a:lnTo>
                  <a:lnTo>
                    <a:pt x="822" y="252"/>
                  </a:lnTo>
                  <a:lnTo>
                    <a:pt x="819" y="238"/>
                  </a:lnTo>
                  <a:lnTo>
                    <a:pt x="813" y="224"/>
                  </a:lnTo>
                  <a:lnTo>
                    <a:pt x="807" y="212"/>
                  </a:lnTo>
                  <a:lnTo>
                    <a:pt x="800" y="200"/>
                  </a:lnTo>
                  <a:lnTo>
                    <a:pt x="793" y="190"/>
                  </a:lnTo>
                  <a:lnTo>
                    <a:pt x="784" y="181"/>
                  </a:lnTo>
                  <a:lnTo>
                    <a:pt x="774" y="173"/>
                  </a:lnTo>
                  <a:lnTo>
                    <a:pt x="764" y="167"/>
                  </a:lnTo>
                  <a:lnTo>
                    <a:pt x="753" y="160"/>
                  </a:lnTo>
                  <a:lnTo>
                    <a:pt x="740" y="155"/>
                  </a:lnTo>
                  <a:lnTo>
                    <a:pt x="726" y="152"/>
                  </a:lnTo>
                  <a:lnTo>
                    <a:pt x="712" y="149"/>
                  </a:lnTo>
                  <a:lnTo>
                    <a:pt x="698" y="147"/>
                  </a:lnTo>
                  <a:lnTo>
                    <a:pt x="682" y="147"/>
                  </a:lnTo>
                  <a:lnTo>
                    <a:pt x="662" y="148"/>
                  </a:lnTo>
                  <a:lnTo>
                    <a:pt x="643" y="149"/>
                  </a:lnTo>
                  <a:lnTo>
                    <a:pt x="626" y="153"/>
                  </a:lnTo>
                  <a:lnTo>
                    <a:pt x="609" y="157"/>
                  </a:lnTo>
                  <a:lnTo>
                    <a:pt x="594" y="162"/>
                  </a:lnTo>
                  <a:lnTo>
                    <a:pt x="579" y="169"/>
                  </a:lnTo>
                  <a:lnTo>
                    <a:pt x="566" y="176"/>
                  </a:lnTo>
                  <a:lnTo>
                    <a:pt x="554" y="184"/>
                  </a:lnTo>
                  <a:lnTo>
                    <a:pt x="543" y="192"/>
                  </a:lnTo>
                  <a:lnTo>
                    <a:pt x="532" y="202"/>
                  </a:lnTo>
                  <a:lnTo>
                    <a:pt x="523" y="212"/>
                  </a:lnTo>
                  <a:lnTo>
                    <a:pt x="514" y="222"/>
                  </a:lnTo>
                  <a:lnTo>
                    <a:pt x="496" y="245"/>
                  </a:lnTo>
                  <a:lnTo>
                    <a:pt x="482" y="268"/>
                  </a:lnTo>
                  <a:lnTo>
                    <a:pt x="469" y="289"/>
                  </a:lnTo>
                  <a:lnTo>
                    <a:pt x="456" y="314"/>
                  </a:lnTo>
                  <a:lnTo>
                    <a:pt x="444" y="341"/>
                  </a:lnTo>
                  <a:lnTo>
                    <a:pt x="430" y="370"/>
                  </a:lnTo>
                  <a:lnTo>
                    <a:pt x="418" y="400"/>
                  </a:lnTo>
                  <a:lnTo>
                    <a:pt x="407" y="432"/>
                  </a:lnTo>
                  <a:lnTo>
                    <a:pt x="397" y="464"/>
                  </a:lnTo>
                  <a:lnTo>
                    <a:pt x="387" y="497"/>
                  </a:lnTo>
                  <a:lnTo>
                    <a:pt x="378" y="530"/>
                  </a:lnTo>
                  <a:lnTo>
                    <a:pt x="369" y="563"/>
                  </a:lnTo>
                  <a:lnTo>
                    <a:pt x="362" y="594"/>
                  </a:lnTo>
                  <a:lnTo>
                    <a:pt x="355" y="626"/>
                  </a:lnTo>
                  <a:lnTo>
                    <a:pt x="351" y="655"/>
                  </a:lnTo>
                  <a:lnTo>
                    <a:pt x="347" y="684"/>
                  </a:lnTo>
                  <a:lnTo>
                    <a:pt x="345" y="709"/>
                  </a:lnTo>
                  <a:lnTo>
                    <a:pt x="344" y="731"/>
                  </a:lnTo>
                  <a:lnTo>
                    <a:pt x="345" y="755"/>
                  </a:lnTo>
                  <a:lnTo>
                    <a:pt x="348" y="775"/>
                  </a:lnTo>
                  <a:lnTo>
                    <a:pt x="352" y="793"/>
                  </a:lnTo>
                  <a:lnTo>
                    <a:pt x="357" y="811"/>
                  </a:lnTo>
                  <a:lnTo>
                    <a:pt x="365" y="826"/>
                  </a:lnTo>
                  <a:lnTo>
                    <a:pt x="375" y="838"/>
                  </a:lnTo>
                  <a:lnTo>
                    <a:pt x="384" y="850"/>
                  </a:lnTo>
                  <a:lnTo>
                    <a:pt x="394" y="861"/>
                  </a:lnTo>
                  <a:lnTo>
                    <a:pt x="406" y="870"/>
                  </a:lnTo>
                  <a:lnTo>
                    <a:pt x="418" y="877"/>
                  </a:lnTo>
                  <a:lnTo>
                    <a:pt x="430" y="883"/>
                  </a:lnTo>
                  <a:lnTo>
                    <a:pt x="446" y="887"/>
                  </a:lnTo>
                  <a:lnTo>
                    <a:pt x="459" y="891"/>
                  </a:lnTo>
                  <a:lnTo>
                    <a:pt x="473" y="893"/>
                  </a:lnTo>
                  <a:lnTo>
                    <a:pt x="488" y="895"/>
                  </a:lnTo>
                  <a:lnTo>
                    <a:pt x="503" y="895"/>
                  </a:lnTo>
                  <a:lnTo>
                    <a:pt x="521" y="894"/>
                  </a:lnTo>
                  <a:lnTo>
                    <a:pt x="537" y="893"/>
                  </a:lnTo>
                  <a:lnTo>
                    <a:pt x="553" y="890"/>
                  </a:lnTo>
                  <a:lnTo>
                    <a:pt x="570" y="886"/>
                  </a:lnTo>
                  <a:lnTo>
                    <a:pt x="586" y="881"/>
                  </a:lnTo>
                  <a:lnTo>
                    <a:pt x="601" y="874"/>
                  </a:lnTo>
                  <a:lnTo>
                    <a:pt x="616" y="866"/>
                  </a:lnTo>
                  <a:lnTo>
                    <a:pt x="631" y="854"/>
                  </a:lnTo>
                  <a:lnTo>
                    <a:pt x="645" y="842"/>
                  </a:lnTo>
                  <a:lnTo>
                    <a:pt x="658" y="829"/>
                  </a:lnTo>
                  <a:lnTo>
                    <a:pt x="672" y="813"/>
                  </a:lnTo>
                  <a:lnTo>
                    <a:pt x="684" y="794"/>
                  </a:lnTo>
                  <a:lnTo>
                    <a:pt x="697" y="774"/>
                  </a:lnTo>
                  <a:lnTo>
                    <a:pt x="708" y="752"/>
                  </a:lnTo>
                  <a:lnTo>
                    <a:pt x="718" y="726"/>
                  </a:lnTo>
                  <a:lnTo>
                    <a:pt x="727" y="699"/>
                  </a:lnTo>
                  <a:lnTo>
                    <a:pt x="1074" y="699"/>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7" name="Freeform 37"/>
            <p:cNvSpPr>
              <a:spLocks noEditPoints="1"/>
            </p:cNvSpPr>
            <p:nvPr/>
          </p:nvSpPr>
          <p:spPr bwMode="auto">
            <a:xfrm>
              <a:off x="5454" y="4032"/>
              <a:ext cx="51" cy="45"/>
            </a:xfrm>
            <a:custGeom>
              <a:avLst/>
              <a:gdLst/>
              <a:ahLst/>
              <a:cxnLst>
                <a:cxn ang="0">
                  <a:pos x="757" y="613"/>
                </a:cxn>
                <a:cxn ang="0">
                  <a:pos x="708" y="732"/>
                </a:cxn>
                <a:cxn ang="0">
                  <a:pos x="674" y="788"/>
                </a:cxn>
                <a:cxn ang="0">
                  <a:pos x="636" y="834"/>
                </a:cxn>
                <a:cxn ang="0">
                  <a:pos x="592" y="868"/>
                </a:cxn>
                <a:cxn ang="0">
                  <a:pos x="542" y="887"/>
                </a:cxn>
                <a:cxn ang="0">
                  <a:pos x="480" y="890"/>
                </a:cxn>
                <a:cxn ang="0">
                  <a:pos x="417" y="872"/>
                </a:cxn>
                <a:cxn ang="0">
                  <a:pos x="374" y="832"/>
                </a:cxn>
                <a:cxn ang="0">
                  <a:pos x="350" y="775"/>
                </a:cxn>
                <a:cxn ang="0">
                  <a:pos x="346" y="707"/>
                </a:cxn>
                <a:cxn ang="0">
                  <a:pos x="359" y="604"/>
                </a:cxn>
                <a:cxn ang="0">
                  <a:pos x="391" y="469"/>
                </a:cxn>
                <a:cxn ang="0">
                  <a:pos x="438" y="334"/>
                </a:cxn>
                <a:cxn ang="0">
                  <a:pos x="475" y="263"/>
                </a:cxn>
                <a:cxn ang="0">
                  <a:pos x="516" y="215"/>
                </a:cxn>
                <a:cxn ang="0">
                  <a:pos x="558" y="182"/>
                </a:cxn>
                <a:cxn ang="0">
                  <a:pos x="616" y="158"/>
                </a:cxn>
                <a:cxn ang="0">
                  <a:pos x="691" y="152"/>
                </a:cxn>
                <a:cxn ang="0">
                  <a:pos x="756" y="172"/>
                </a:cxn>
                <a:cxn ang="0">
                  <a:pos x="795" y="212"/>
                </a:cxn>
                <a:cxn ang="0">
                  <a:pos x="816" y="266"/>
                </a:cxn>
                <a:cxn ang="0">
                  <a:pos x="819" y="335"/>
                </a:cxn>
                <a:cxn ang="0">
                  <a:pos x="803" y="436"/>
                </a:cxn>
                <a:cxn ang="0">
                  <a:pos x="1142" y="539"/>
                </a:cxn>
                <a:cxn ang="0">
                  <a:pos x="1156" y="452"/>
                </a:cxn>
                <a:cxn ang="0">
                  <a:pos x="1162" y="364"/>
                </a:cxn>
                <a:cxn ang="0">
                  <a:pos x="1154" y="276"/>
                </a:cxn>
                <a:cxn ang="0">
                  <a:pos x="1139" y="219"/>
                </a:cxn>
                <a:cxn ang="0">
                  <a:pos x="1112" y="167"/>
                </a:cxn>
                <a:cxn ang="0">
                  <a:pos x="1079" y="123"/>
                </a:cxn>
                <a:cxn ang="0">
                  <a:pos x="1018" y="74"/>
                </a:cxn>
                <a:cxn ang="0">
                  <a:pos x="920" y="31"/>
                </a:cxn>
                <a:cxn ang="0">
                  <a:pos x="810" y="7"/>
                </a:cxn>
                <a:cxn ang="0">
                  <a:pos x="696" y="0"/>
                </a:cxn>
                <a:cxn ang="0">
                  <a:pos x="550" y="8"/>
                </a:cxn>
                <a:cxn ang="0">
                  <a:pos x="424" y="35"/>
                </a:cxn>
                <a:cxn ang="0">
                  <a:pos x="327" y="73"/>
                </a:cxn>
                <a:cxn ang="0">
                  <a:pos x="263" y="112"/>
                </a:cxn>
                <a:cxn ang="0">
                  <a:pos x="204" y="160"/>
                </a:cxn>
                <a:cxn ang="0">
                  <a:pos x="153" y="219"/>
                </a:cxn>
                <a:cxn ang="0">
                  <a:pos x="108" y="285"/>
                </a:cxn>
                <a:cxn ang="0">
                  <a:pos x="56" y="393"/>
                </a:cxn>
                <a:cxn ang="0">
                  <a:pos x="14" y="540"/>
                </a:cxn>
                <a:cxn ang="0">
                  <a:pos x="0" y="683"/>
                </a:cxn>
                <a:cxn ang="0">
                  <a:pos x="9" y="772"/>
                </a:cxn>
                <a:cxn ang="0">
                  <a:pos x="33" y="847"/>
                </a:cxn>
                <a:cxn ang="0">
                  <a:pos x="75" y="910"/>
                </a:cxn>
                <a:cxn ang="0">
                  <a:pos x="129" y="961"/>
                </a:cxn>
                <a:cxn ang="0">
                  <a:pos x="198" y="999"/>
                </a:cxn>
                <a:cxn ang="0">
                  <a:pos x="279" y="1025"/>
                </a:cxn>
                <a:cxn ang="0">
                  <a:pos x="372" y="1041"/>
                </a:cxn>
                <a:cxn ang="0">
                  <a:pos x="475" y="1046"/>
                </a:cxn>
                <a:cxn ang="0">
                  <a:pos x="606" y="1038"/>
                </a:cxn>
                <a:cxn ang="0">
                  <a:pos x="721" y="1017"/>
                </a:cxn>
                <a:cxn ang="0">
                  <a:pos x="824" y="980"/>
                </a:cxn>
                <a:cxn ang="0">
                  <a:pos x="911" y="928"/>
                </a:cxn>
                <a:cxn ang="0">
                  <a:pos x="986" y="857"/>
                </a:cxn>
                <a:cxn ang="0">
                  <a:pos x="1048" y="770"/>
                </a:cxn>
                <a:cxn ang="0">
                  <a:pos x="1100" y="664"/>
                </a:cxn>
                <a:cxn ang="0">
                  <a:pos x="1142" y="539"/>
                </a:cxn>
              </a:cxnLst>
              <a:rect l="0" t="0" r="r" b="b"/>
              <a:pathLst>
                <a:path w="1162" h="1046">
                  <a:moveTo>
                    <a:pt x="791" y="494"/>
                  </a:moveTo>
                  <a:lnTo>
                    <a:pt x="780" y="534"/>
                  </a:lnTo>
                  <a:lnTo>
                    <a:pt x="769" y="575"/>
                  </a:lnTo>
                  <a:lnTo>
                    <a:pt x="757" y="613"/>
                  </a:lnTo>
                  <a:lnTo>
                    <a:pt x="742" y="649"/>
                  </a:lnTo>
                  <a:lnTo>
                    <a:pt x="729" y="685"/>
                  </a:lnTo>
                  <a:lnTo>
                    <a:pt x="715" y="716"/>
                  </a:lnTo>
                  <a:lnTo>
                    <a:pt x="708" y="732"/>
                  </a:lnTo>
                  <a:lnTo>
                    <a:pt x="700" y="748"/>
                  </a:lnTo>
                  <a:lnTo>
                    <a:pt x="692" y="762"/>
                  </a:lnTo>
                  <a:lnTo>
                    <a:pt x="683" y="775"/>
                  </a:lnTo>
                  <a:lnTo>
                    <a:pt x="674" y="788"/>
                  </a:lnTo>
                  <a:lnTo>
                    <a:pt x="665" y="802"/>
                  </a:lnTo>
                  <a:lnTo>
                    <a:pt x="655" y="813"/>
                  </a:lnTo>
                  <a:lnTo>
                    <a:pt x="646" y="824"/>
                  </a:lnTo>
                  <a:lnTo>
                    <a:pt x="636" y="834"/>
                  </a:lnTo>
                  <a:lnTo>
                    <a:pt x="625" y="843"/>
                  </a:lnTo>
                  <a:lnTo>
                    <a:pt x="615" y="851"/>
                  </a:lnTo>
                  <a:lnTo>
                    <a:pt x="604" y="860"/>
                  </a:lnTo>
                  <a:lnTo>
                    <a:pt x="592" y="868"/>
                  </a:lnTo>
                  <a:lnTo>
                    <a:pt x="580" y="874"/>
                  </a:lnTo>
                  <a:lnTo>
                    <a:pt x="568" y="879"/>
                  </a:lnTo>
                  <a:lnTo>
                    <a:pt x="555" y="883"/>
                  </a:lnTo>
                  <a:lnTo>
                    <a:pt x="542" y="887"/>
                  </a:lnTo>
                  <a:lnTo>
                    <a:pt x="529" y="889"/>
                  </a:lnTo>
                  <a:lnTo>
                    <a:pt x="514" y="890"/>
                  </a:lnTo>
                  <a:lnTo>
                    <a:pt x="499" y="891"/>
                  </a:lnTo>
                  <a:lnTo>
                    <a:pt x="480" y="890"/>
                  </a:lnTo>
                  <a:lnTo>
                    <a:pt x="463" y="888"/>
                  </a:lnTo>
                  <a:lnTo>
                    <a:pt x="447" y="884"/>
                  </a:lnTo>
                  <a:lnTo>
                    <a:pt x="431" y="879"/>
                  </a:lnTo>
                  <a:lnTo>
                    <a:pt x="417" y="872"/>
                  </a:lnTo>
                  <a:lnTo>
                    <a:pt x="405" y="863"/>
                  </a:lnTo>
                  <a:lnTo>
                    <a:pt x="394" y="853"/>
                  </a:lnTo>
                  <a:lnTo>
                    <a:pt x="384" y="843"/>
                  </a:lnTo>
                  <a:lnTo>
                    <a:pt x="374" y="832"/>
                  </a:lnTo>
                  <a:lnTo>
                    <a:pt x="366" y="819"/>
                  </a:lnTo>
                  <a:lnTo>
                    <a:pt x="359" y="806"/>
                  </a:lnTo>
                  <a:lnTo>
                    <a:pt x="354" y="790"/>
                  </a:lnTo>
                  <a:lnTo>
                    <a:pt x="350" y="775"/>
                  </a:lnTo>
                  <a:lnTo>
                    <a:pt x="347" y="759"/>
                  </a:lnTo>
                  <a:lnTo>
                    <a:pt x="346" y="742"/>
                  </a:lnTo>
                  <a:lnTo>
                    <a:pt x="345" y="723"/>
                  </a:lnTo>
                  <a:lnTo>
                    <a:pt x="346" y="707"/>
                  </a:lnTo>
                  <a:lnTo>
                    <a:pt x="347" y="687"/>
                  </a:lnTo>
                  <a:lnTo>
                    <a:pt x="350" y="662"/>
                  </a:lnTo>
                  <a:lnTo>
                    <a:pt x="354" y="635"/>
                  </a:lnTo>
                  <a:lnTo>
                    <a:pt x="359" y="604"/>
                  </a:lnTo>
                  <a:lnTo>
                    <a:pt x="365" y="573"/>
                  </a:lnTo>
                  <a:lnTo>
                    <a:pt x="373" y="539"/>
                  </a:lnTo>
                  <a:lnTo>
                    <a:pt x="382" y="505"/>
                  </a:lnTo>
                  <a:lnTo>
                    <a:pt x="391" y="469"/>
                  </a:lnTo>
                  <a:lnTo>
                    <a:pt x="401" y="434"/>
                  </a:lnTo>
                  <a:lnTo>
                    <a:pt x="412" y="399"/>
                  </a:lnTo>
                  <a:lnTo>
                    <a:pt x="424" y="366"/>
                  </a:lnTo>
                  <a:lnTo>
                    <a:pt x="438" y="334"/>
                  </a:lnTo>
                  <a:lnTo>
                    <a:pt x="453" y="303"/>
                  </a:lnTo>
                  <a:lnTo>
                    <a:pt x="460" y="289"/>
                  </a:lnTo>
                  <a:lnTo>
                    <a:pt x="467" y="276"/>
                  </a:lnTo>
                  <a:lnTo>
                    <a:pt x="475" y="263"/>
                  </a:lnTo>
                  <a:lnTo>
                    <a:pt x="483" y="251"/>
                  </a:lnTo>
                  <a:lnTo>
                    <a:pt x="493" y="239"/>
                  </a:lnTo>
                  <a:lnTo>
                    <a:pt x="508" y="223"/>
                  </a:lnTo>
                  <a:lnTo>
                    <a:pt x="516" y="215"/>
                  </a:lnTo>
                  <a:lnTo>
                    <a:pt x="526" y="207"/>
                  </a:lnTo>
                  <a:lnTo>
                    <a:pt x="536" y="198"/>
                  </a:lnTo>
                  <a:lnTo>
                    <a:pt x="547" y="190"/>
                  </a:lnTo>
                  <a:lnTo>
                    <a:pt x="558" y="182"/>
                  </a:lnTo>
                  <a:lnTo>
                    <a:pt x="572" y="175"/>
                  </a:lnTo>
                  <a:lnTo>
                    <a:pt x="585" y="169"/>
                  </a:lnTo>
                  <a:lnTo>
                    <a:pt x="601" y="162"/>
                  </a:lnTo>
                  <a:lnTo>
                    <a:pt x="616" y="158"/>
                  </a:lnTo>
                  <a:lnTo>
                    <a:pt x="634" y="154"/>
                  </a:lnTo>
                  <a:lnTo>
                    <a:pt x="651" y="152"/>
                  </a:lnTo>
                  <a:lnTo>
                    <a:pt x="670" y="151"/>
                  </a:lnTo>
                  <a:lnTo>
                    <a:pt x="691" y="152"/>
                  </a:lnTo>
                  <a:lnTo>
                    <a:pt x="709" y="154"/>
                  </a:lnTo>
                  <a:lnTo>
                    <a:pt x="726" y="159"/>
                  </a:lnTo>
                  <a:lnTo>
                    <a:pt x="740" y="164"/>
                  </a:lnTo>
                  <a:lnTo>
                    <a:pt x="756" y="172"/>
                  </a:lnTo>
                  <a:lnTo>
                    <a:pt x="768" y="180"/>
                  </a:lnTo>
                  <a:lnTo>
                    <a:pt x="778" y="190"/>
                  </a:lnTo>
                  <a:lnTo>
                    <a:pt x="787" y="200"/>
                  </a:lnTo>
                  <a:lnTo>
                    <a:pt x="795" y="212"/>
                  </a:lnTo>
                  <a:lnTo>
                    <a:pt x="802" y="224"/>
                  </a:lnTo>
                  <a:lnTo>
                    <a:pt x="807" y="238"/>
                  </a:lnTo>
                  <a:lnTo>
                    <a:pt x="812" y="251"/>
                  </a:lnTo>
                  <a:lnTo>
                    <a:pt x="816" y="266"/>
                  </a:lnTo>
                  <a:lnTo>
                    <a:pt x="819" y="280"/>
                  </a:lnTo>
                  <a:lnTo>
                    <a:pt x="820" y="295"/>
                  </a:lnTo>
                  <a:lnTo>
                    <a:pt x="820" y="310"/>
                  </a:lnTo>
                  <a:lnTo>
                    <a:pt x="819" y="335"/>
                  </a:lnTo>
                  <a:lnTo>
                    <a:pt x="817" y="362"/>
                  </a:lnTo>
                  <a:lnTo>
                    <a:pt x="812" y="388"/>
                  </a:lnTo>
                  <a:lnTo>
                    <a:pt x="808" y="412"/>
                  </a:lnTo>
                  <a:lnTo>
                    <a:pt x="803" y="436"/>
                  </a:lnTo>
                  <a:lnTo>
                    <a:pt x="799" y="459"/>
                  </a:lnTo>
                  <a:lnTo>
                    <a:pt x="795" y="477"/>
                  </a:lnTo>
                  <a:lnTo>
                    <a:pt x="791" y="494"/>
                  </a:lnTo>
                  <a:close/>
                  <a:moveTo>
                    <a:pt x="1142" y="539"/>
                  </a:moveTo>
                  <a:lnTo>
                    <a:pt x="1146" y="518"/>
                  </a:lnTo>
                  <a:lnTo>
                    <a:pt x="1150" y="496"/>
                  </a:lnTo>
                  <a:lnTo>
                    <a:pt x="1153" y="473"/>
                  </a:lnTo>
                  <a:lnTo>
                    <a:pt x="1156" y="452"/>
                  </a:lnTo>
                  <a:lnTo>
                    <a:pt x="1159" y="430"/>
                  </a:lnTo>
                  <a:lnTo>
                    <a:pt x="1161" y="408"/>
                  </a:lnTo>
                  <a:lnTo>
                    <a:pt x="1162" y="387"/>
                  </a:lnTo>
                  <a:lnTo>
                    <a:pt x="1162" y="364"/>
                  </a:lnTo>
                  <a:lnTo>
                    <a:pt x="1161" y="334"/>
                  </a:lnTo>
                  <a:lnTo>
                    <a:pt x="1159" y="305"/>
                  </a:lnTo>
                  <a:lnTo>
                    <a:pt x="1157" y="290"/>
                  </a:lnTo>
                  <a:lnTo>
                    <a:pt x="1154" y="276"/>
                  </a:lnTo>
                  <a:lnTo>
                    <a:pt x="1151" y="262"/>
                  </a:lnTo>
                  <a:lnTo>
                    <a:pt x="1148" y="247"/>
                  </a:lnTo>
                  <a:lnTo>
                    <a:pt x="1144" y="233"/>
                  </a:lnTo>
                  <a:lnTo>
                    <a:pt x="1139" y="219"/>
                  </a:lnTo>
                  <a:lnTo>
                    <a:pt x="1134" y="206"/>
                  </a:lnTo>
                  <a:lnTo>
                    <a:pt x="1127" y="192"/>
                  </a:lnTo>
                  <a:lnTo>
                    <a:pt x="1119" y="180"/>
                  </a:lnTo>
                  <a:lnTo>
                    <a:pt x="1112" y="167"/>
                  </a:lnTo>
                  <a:lnTo>
                    <a:pt x="1104" y="154"/>
                  </a:lnTo>
                  <a:lnTo>
                    <a:pt x="1095" y="143"/>
                  </a:lnTo>
                  <a:lnTo>
                    <a:pt x="1087" y="132"/>
                  </a:lnTo>
                  <a:lnTo>
                    <a:pt x="1079" y="123"/>
                  </a:lnTo>
                  <a:lnTo>
                    <a:pt x="1070" y="114"/>
                  </a:lnTo>
                  <a:lnTo>
                    <a:pt x="1059" y="106"/>
                  </a:lnTo>
                  <a:lnTo>
                    <a:pt x="1039" y="89"/>
                  </a:lnTo>
                  <a:lnTo>
                    <a:pt x="1018" y="74"/>
                  </a:lnTo>
                  <a:lnTo>
                    <a:pt x="995" y="61"/>
                  </a:lnTo>
                  <a:lnTo>
                    <a:pt x="971" y="50"/>
                  </a:lnTo>
                  <a:lnTo>
                    <a:pt x="946" y="40"/>
                  </a:lnTo>
                  <a:lnTo>
                    <a:pt x="920" y="31"/>
                  </a:lnTo>
                  <a:lnTo>
                    <a:pt x="894" y="23"/>
                  </a:lnTo>
                  <a:lnTo>
                    <a:pt x="866" y="16"/>
                  </a:lnTo>
                  <a:lnTo>
                    <a:pt x="839" y="11"/>
                  </a:lnTo>
                  <a:lnTo>
                    <a:pt x="810" y="7"/>
                  </a:lnTo>
                  <a:lnTo>
                    <a:pt x="782" y="4"/>
                  </a:lnTo>
                  <a:lnTo>
                    <a:pt x="754" y="2"/>
                  </a:lnTo>
                  <a:lnTo>
                    <a:pt x="724" y="1"/>
                  </a:lnTo>
                  <a:lnTo>
                    <a:pt x="696" y="0"/>
                  </a:lnTo>
                  <a:lnTo>
                    <a:pt x="655" y="1"/>
                  </a:lnTo>
                  <a:lnTo>
                    <a:pt x="607" y="3"/>
                  </a:lnTo>
                  <a:lnTo>
                    <a:pt x="579" y="5"/>
                  </a:lnTo>
                  <a:lnTo>
                    <a:pt x="550" y="8"/>
                  </a:lnTo>
                  <a:lnTo>
                    <a:pt x="520" y="13"/>
                  </a:lnTo>
                  <a:lnTo>
                    <a:pt x="489" y="18"/>
                  </a:lnTo>
                  <a:lnTo>
                    <a:pt x="458" y="26"/>
                  </a:lnTo>
                  <a:lnTo>
                    <a:pt x="424" y="35"/>
                  </a:lnTo>
                  <a:lnTo>
                    <a:pt x="392" y="46"/>
                  </a:lnTo>
                  <a:lnTo>
                    <a:pt x="358" y="59"/>
                  </a:lnTo>
                  <a:lnTo>
                    <a:pt x="343" y="66"/>
                  </a:lnTo>
                  <a:lnTo>
                    <a:pt x="327" y="73"/>
                  </a:lnTo>
                  <a:lnTo>
                    <a:pt x="310" y="81"/>
                  </a:lnTo>
                  <a:lnTo>
                    <a:pt x="294" y="91"/>
                  </a:lnTo>
                  <a:lnTo>
                    <a:pt x="278" y="101"/>
                  </a:lnTo>
                  <a:lnTo>
                    <a:pt x="263" y="112"/>
                  </a:lnTo>
                  <a:lnTo>
                    <a:pt x="247" y="122"/>
                  </a:lnTo>
                  <a:lnTo>
                    <a:pt x="233" y="134"/>
                  </a:lnTo>
                  <a:lnTo>
                    <a:pt x="218" y="147"/>
                  </a:lnTo>
                  <a:lnTo>
                    <a:pt x="204" y="160"/>
                  </a:lnTo>
                  <a:lnTo>
                    <a:pt x="191" y="175"/>
                  </a:lnTo>
                  <a:lnTo>
                    <a:pt x="177" y="189"/>
                  </a:lnTo>
                  <a:lnTo>
                    <a:pt x="165" y="204"/>
                  </a:lnTo>
                  <a:lnTo>
                    <a:pt x="153" y="219"/>
                  </a:lnTo>
                  <a:lnTo>
                    <a:pt x="141" y="236"/>
                  </a:lnTo>
                  <a:lnTo>
                    <a:pt x="130" y="251"/>
                  </a:lnTo>
                  <a:lnTo>
                    <a:pt x="118" y="268"/>
                  </a:lnTo>
                  <a:lnTo>
                    <a:pt x="108" y="285"/>
                  </a:lnTo>
                  <a:lnTo>
                    <a:pt x="99" y="303"/>
                  </a:lnTo>
                  <a:lnTo>
                    <a:pt x="90" y="320"/>
                  </a:lnTo>
                  <a:lnTo>
                    <a:pt x="73" y="355"/>
                  </a:lnTo>
                  <a:lnTo>
                    <a:pt x="56" y="393"/>
                  </a:lnTo>
                  <a:lnTo>
                    <a:pt x="43" y="429"/>
                  </a:lnTo>
                  <a:lnTo>
                    <a:pt x="32" y="466"/>
                  </a:lnTo>
                  <a:lnTo>
                    <a:pt x="22" y="505"/>
                  </a:lnTo>
                  <a:lnTo>
                    <a:pt x="14" y="540"/>
                  </a:lnTo>
                  <a:lnTo>
                    <a:pt x="8" y="578"/>
                  </a:lnTo>
                  <a:lnTo>
                    <a:pt x="4" y="613"/>
                  </a:lnTo>
                  <a:lnTo>
                    <a:pt x="1" y="648"/>
                  </a:lnTo>
                  <a:lnTo>
                    <a:pt x="0" y="683"/>
                  </a:lnTo>
                  <a:lnTo>
                    <a:pt x="1" y="706"/>
                  </a:lnTo>
                  <a:lnTo>
                    <a:pt x="3" y="728"/>
                  </a:lnTo>
                  <a:lnTo>
                    <a:pt x="5" y="751"/>
                  </a:lnTo>
                  <a:lnTo>
                    <a:pt x="9" y="772"/>
                  </a:lnTo>
                  <a:lnTo>
                    <a:pt x="13" y="791"/>
                  </a:lnTo>
                  <a:lnTo>
                    <a:pt x="19" y="812"/>
                  </a:lnTo>
                  <a:lnTo>
                    <a:pt x="26" y="830"/>
                  </a:lnTo>
                  <a:lnTo>
                    <a:pt x="33" y="847"/>
                  </a:lnTo>
                  <a:lnTo>
                    <a:pt x="42" y="866"/>
                  </a:lnTo>
                  <a:lnTo>
                    <a:pt x="51" y="881"/>
                  </a:lnTo>
                  <a:lnTo>
                    <a:pt x="62" y="896"/>
                  </a:lnTo>
                  <a:lnTo>
                    <a:pt x="75" y="910"/>
                  </a:lnTo>
                  <a:lnTo>
                    <a:pt x="87" y="924"/>
                  </a:lnTo>
                  <a:lnTo>
                    <a:pt x="100" y="938"/>
                  </a:lnTo>
                  <a:lnTo>
                    <a:pt x="114" y="950"/>
                  </a:lnTo>
                  <a:lnTo>
                    <a:pt x="129" y="961"/>
                  </a:lnTo>
                  <a:lnTo>
                    <a:pt x="146" y="971"/>
                  </a:lnTo>
                  <a:lnTo>
                    <a:pt x="162" y="981"/>
                  </a:lnTo>
                  <a:lnTo>
                    <a:pt x="179" y="990"/>
                  </a:lnTo>
                  <a:lnTo>
                    <a:pt x="198" y="999"/>
                  </a:lnTo>
                  <a:lnTo>
                    <a:pt x="217" y="1007"/>
                  </a:lnTo>
                  <a:lnTo>
                    <a:pt x="237" y="1013"/>
                  </a:lnTo>
                  <a:lnTo>
                    <a:pt x="258" y="1019"/>
                  </a:lnTo>
                  <a:lnTo>
                    <a:pt x="279" y="1025"/>
                  </a:lnTo>
                  <a:lnTo>
                    <a:pt x="301" y="1030"/>
                  </a:lnTo>
                  <a:lnTo>
                    <a:pt x="324" y="1034"/>
                  </a:lnTo>
                  <a:lnTo>
                    <a:pt x="347" y="1037"/>
                  </a:lnTo>
                  <a:lnTo>
                    <a:pt x="372" y="1041"/>
                  </a:lnTo>
                  <a:lnTo>
                    <a:pt x="397" y="1043"/>
                  </a:lnTo>
                  <a:lnTo>
                    <a:pt x="421" y="1044"/>
                  </a:lnTo>
                  <a:lnTo>
                    <a:pt x="449" y="1045"/>
                  </a:lnTo>
                  <a:lnTo>
                    <a:pt x="475" y="1046"/>
                  </a:lnTo>
                  <a:lnTo>
                    <a:pt x="509" y="1045"/>
                  </a:lnTo>
                  <a:lnTo>
                    <a:pt x="542" y="1044"/>
                  </a:lnTo>
                  <a:lnTo>
                    <a:pt x="574" y="1042"/>
                  </a:lnTo>
                  <a:lnTo>
                    <a:pt x="606" y="1038"/>
                  </a:lnTo>
                  <a:lnTo>
                    <a:pt x="636" y="1034"/>
                  </a:lnTo>
                  <a:lnTo>
                    <a:pt x="665" y="1029"/>
                  </a:lnTo>
                  <a:lnTo>
                    <a:pt x="695" y="1024"/>
                  </a:lnTo>
                  <a:lnTo>
                    <a:pt x="721" y="1017"/>
                  </a:lnTo>
                  <a:lnTo>
                    <a:pt x="748" y="1010"/>
                  </a:lnTo>
                  <a:lnTo>
                    <a:pt x="774" y="1001"/>
                  </a:lnTo>
                  <a:lnTo>
                    <a:pt x="799" y="992"/>
                  </a:lnTo>
                  <a:lnTo>
                    <a:pt x="824" y="980"/>
                  </a:lnTo>
                  <a:lnTo>
                    <a:pt x="847" y="968"/>
                  </a:lnTo>
                  <a:lnTo>
                    <a:pt x="868" y="956"/>
                  </a:lnTo>
                  <a:lnTo>
                    <a:pt x="890" y="943"/>
                  </a:lnTo>
                  <a:lnTo>
                    <a:pt x="911" y="928"/>
                  </a:lnTo>
                  <a:lnTo>
                    <a:pt x="931" y="911"/>
                  </a:lnTo>
                  <a:lnTo>
                    <a:pt x="950" y="895"/>
                  </a:lnTo>
                  <a:lnTo>
                    <a:pt x="968" y="877"/>
                  </a:lnTo>
                  <a:lnTo>
                    <a:pt x="986" y="857"/>
                  </a:lnTo>
                  <a:lnTo>
                    <a:pt x="1002" y="837"/>
                  </a:lnTo>
                  <a:lnTo>
                    <a:pt x="1019" y="817"/>
                  </a:lnTo>
                  <a:lnTo>
                    <a:pt x="1034" y="793"/>
                  </a:lnTo>
                  <a:lnTo>
                    <a:pt x="1048" y="770"/>
                  </a:lnTo>
                  <a:lnTo>
                    <a:pt x="1062" y="747"/>
                  </a:lnTo>
                  <a:lnTo>
                    <a:pt x="1076" y="719"/>
                  </a:lnTo>
                  <a:lnTo>
                    <a:pt x="1088" y="693"/>
                  </a:lnTo>
                  <a:lnTo>
                    <a:pt x="1100" y="664"/>
                  </a:lnTo>
                  <a:lnTo>
                    <a:pt x="1111" y="636"/>
                  </a:lnTo>
                  <a:lnTo>
                    <a:pt x="1121" y="604"/>
                  </a:lnTo>
                  <a:lnTo>
                    <a:pt x="1133" y="573"/>
                  </a:lnTo>
                  <a:lnTo>
                    <a:pt x="1142" y="539"/>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8" name="Freeform 38"/>
            <p:cNvSpPr>
              <a:spLocks noEditPoints="1"/>
            </p:cNvSpPr>
            <p:nvPr/>
          </p:nvSpPr>
          <p:spPr bwMode="auto">
            <a:xfrm>
              <a:off x="5011" y="4032"/>
              <a:ext cx="50" cy="45"/>
            </a:xfrm>
            <a:custGeom>
              <a:avLst/>
              <a:gdLst/>
              <a:ahLst/>
              <a:cxnLst>
                <a:cxn ang="0">
                  <a:pos x="437" y="342"/>
                </a:cxn>
                <a:cxn ang="0">
                  <a:pos x="484" y="254"/>
                </a:cxn>
                <a:cxn ang="0">
                  <a:pos x="522" y="208"/>
                </a:cxn>
                <a:cxn ang="0">
                  <a:pos x="561" y="178"/>
                </a:cxn>
                <a:cxn ang="0">
                  <a:pos x="608" y="157"/>
                </a:cxn>
                <a:cxn ang="0">
                  <a:pos x="661" y="147"/>
                </a:cxn>
                <a:cxn ang="0">
                  <a:pos x="725" y="152"/>
                </a:cxn>
                <a:cxn ang="0">
                  <a:pos x="776" y="176"/>
                </a:cxn>
                <a:cxn ang="0">
                  <a:pos x="807" y="216"/>
                </a:cxn>
                <a:cxn ang="0">
                  <a:pos x="821" y="270"/>
                </a:cxn>
                <a:cxn ang="0">
                  <a:pos x="817" y="341"/>
                </a:cxn>
                <a:cxn ang="0">
                  <a:pos x="804" y="401"/>
                </a:cxn>
                <a:cxn ang="0">
                  <a:pos x="726" y="731"/>
                </a:cxn>
                <a:cxn ang="0">
                  <a:pos x="686" y="808"/>
                </a:cxn>
                <a:cxn ang="0">
                  <a:pos x="636" y="856"/>
                </a:cxn>
                <a:cxn ang="0">
                  <a:pos x="596" y="879"/>
                </a:cxn>
                <a:cxn ang="0">
                  <a:pos x="546" y="892"/>
                </a:cxn>
                <a:cxn ang="0">
                  <a:pos x="484" y="894"/>
                </a:cxn>
                <a:cxn ang="0">
                  <a:pos x="421" y="880"/>
                </a:cxn>
                <a:cxn ang="0">
                  <a:pos x="373" y="843"/>
                </a:cxn>
                <a:cxn ang="0">
                  <a:pos x="346" y="787"/>
                </a:cxn>
                <a:cxn ang="0">
                  <a:pos x="340" y="709"/>
                </a:cxn>
                <a:cxn ang="0">
                  <a:pos x="354" y="617"/>
                </a:cxn>
                <a:cxn ang="0">
                  <a:pos x="1113" y="548"/>
                </a:cxn>
                <a:cxn ang="0">
                  <a:pos x="1142" y="444"/>
                </a:cxn>
                <a:cxn ang="0">
                  <a:pos x="1151" y="335"/>
                </a:cxn>
                <a:cxn ang="0">
                  <a:pos x="1140" y="240"/>
                </a:cxn>
                <a:cxn ang="0">
                  <a:pos x="1108" y="164"/>
                </a:cxn>
                <a:cxn ang="0">
                  <a:pos x="1060" y="106"/>
                </a:cxn>
                <a:cxn ang="0">
                  <a:pos x="997" y="63"/>
                </a:cxn>
                <a:cxn ang="0">
                  <a:pos x="925" y="32"/>
                </a:cxn>
                <a:cxn ang="0">
                  <a:pos x="846" y="13"/>
                </a:cxn>
                <a:cxn ang="0">
                  <a:pos x="681" y="0"/>
                </a:cxn>
                <a:cxn ang="0">
                  <a:pos x="555" y="7"/>
                </a:cxn>
                <a:cxn ang="0">
                  <a:pos x="447" y="28"/>
                </a:cxn>
                <a:cxn ang="0">
                  <a:pos x="359" y="58"/>
                </a:cxn>
                <a:cxn ang="0">
                  <a:pos x="285" y="97"/>
                </a:cxn>
                <a:cxn ang="0">
                  <a:pos x="224" y="144"/>
                </a:cxn>
                <a:cxn ang="0">
                  <a:pos x="176" y="194"/>
                </a:cxn>
                <a:cxn ang="0">
                  <a:pos x="106" y="302"/>
                </a:cxn>
                <a:cxn ang="0">
                  <a:pos x="64" y="396"/>
                </a:cxn>
                <a:cxn ang="0">
                  <a:pos x="32" y="503"/>
                </a:cxn>
                <a:cxn ang="0">
                  <a:pos x="9" y="610"/>
                </a:cxn>
                <a:cxn ang="0">
                  <a:pos x="0" y="707"/>
                </a:cxn>
                <a:cxn ang="0">
                  <a:pos x="10" y="792"/>
                </a:cxn>
                <a:cxn ang="0">
                  <a:pos x="35" y="865"/>
                </a:cxn>
                <a:cxn ang="0">
                  <a:pos x="75" y="922"/>
                </a:cxn>
                <a:cxn ang="0">
                  <a:pos x="130" y="968"/>
                </a:cxn>
                <a:cxn ang="0">
                  <a:pos x="198" y="1004"/>
                </a:cxn>
                <a:cxn ang="0">
                  <a:pos x="279" y="1027"/>
                </a:cxn>
                <a:cxn ang="0">
                  <a:pos x="370" y="1041"/>
                </a:cxn>
                <a:cxn ang="0">
                  <a:pos x="473" y="1046"/>
                </a:cxn>
                <a:cxn ang="0">
                  <a:pos x="650" y="1031"/>
                </a:cxn>
                <a:cxn ang="0">
                  <a:pos x="785" y="997"/>
                </a:cxn>
                <a:cxn ang="0">
                  <a:pos x="883" y="950"/>
                </a:cxn>
                <a:cxn ang="0">
                  <a:pos x="951" y="903"/>
                </a:cxn>
                <a:cxn ang="0">
                  <a:pos x="1006" y="848"/>
                </a:cxn>
                <a:cxn ang="0">
                  <a:pos x="1042" y="796"/>
                </a:cxn>
                <a:cxn ang="0">
                  <a:pos x="1080" y="707"/>
                </a:cxn>
              </a:cxnLst>
              <a:rect l="0" t="0" r="r" b="b"/>
              <a:pathLst>
                <a:path w="1151" h="1046">
                  <a:moveTo>
                    <a:pt x="414" y="410"/>
                  </a:moveTo>
                  <a:lnTo>
                    <a:pt x="421" y="388"/>
                  </a:lnTo>
                  <a:lnTo>
                    <a:pt x="429" y="365"/>
                  </a:lnTo>
                  <a:lnTo>
                    <a:pt x="437" y="342"/>
                  </a:lnTo>
                  <a:lnTo>
                    <a:pt x="447" y="319"/>
                  </a:lnTo>
                  <a:lnTo>
                    <a:pt x="458" y="297"/>
                  </a:lnTo>
                  <a:lnTo>
                    <a:pt x="471" y="275"/>
                  </a:lnTo>
                  <a:lnTo>
                    <a:pt x="484" y="254"/>
                  </a:lnTo>
                  <a:lnTo>
                    <a:pt x="498" y="235"/>
                  </a:lnTo>
                  <a:lnTo>
                    <a:pt x="505" y="225"/>
                  </a:lnTo>
                  <a:lnTo>
                    <a:pt x="513" y="216"/>
                  </a:lnTo>
                  <a:lnTo>
                    <a:pt x="522" y="208"/>
                  </a:lnTo>
                  <a:lnTo>
                    <a:pt x="532" y="199"/>
                  </a:lnTo>
                  <a:lnTo>
                    <a:pt x="541" y="191"/>
                  </a:lnTo>
                  <a:lnTo>
                    <a:pt x="551" y="184"/>
                  </a:lnTo>
                  <a:lnTo>
                    <a:pt x="561" y="178"/>
                  </a:lnTo>
                  <a:lnTo>
                    <a:pt x="571" y="172"/>
                  </a:lnTo>
                  <a:lnTo>
                    <a:pt x="582" y="167"/>
                  </a:lnTo>
                  <a:lnTo>
                    <a:pt x="595" y="161"/>
                  </a:lnTo>
                  <a:lnTo>
                    <a:pt x="608" y="157"/>
                  </a:lnTo>
                  <a:lnTo>
                    <a:pt x="620" y="153"/>
                  </a:lnTo>
                  <a:lnTo>
                    <a:pt x="633" y="151"/>
                  </a:lnTo>
                  <a:lnTo>
                    <a:pt x="646" y="149"/>
                  </a:lnTo>
                  <a:lnTo>
                    <a:pt x="661" y="147"/>
                  </a:lnTo>
                  <a:lnTo>
                    <a:pt x="676" y="147"/>
                  </a:lnTo>
                  <a:lnTo>
                    <a:pt x="694" y="148"/>
                  </a:lnTo>
                  <a:lnTo>
                    <a:pt x="710" y="149"/>
                  </a:lnTo>
                  <a:lnTo>
                    <a:pt x="725" y="152"/>
                  </a:lnTo>
                  <a:lnTo>
                    <a:pt x="739" y="156"/>
                  </a:lnTo>
                  <a:lnTo>
                    <a:pt x="752" y="162"/>
                  </a:lnTo>
                  <a:lnTo>
                    <a:pt x="764" y="169"/>
                  </a:lnTo>
                  <a:lnTo>
                    <a:pt x="776" y="176"/>
                  </a:lnTo>
                  <a:lnTo>
                    <a:pt x="785" y="184"/>
                  </a:lnTo>
                  <a:lnTo>
                    <a:pt x="794" y="194"/>
                  </a:lnTo>
                  <a:lnTo>
                    <a:pt x="801" y="205"/>
                  </a:lnTo>
                  <a:lnTo>
                    <a:pt x="807" y="216"/>
                  </a:lnTo>
                  <a:lnTo>
                    <a:pt x="812" y="227"/>
                  </a:lnTo>
                  <a:lnTo>
                    <a:pt x="816" y="241"/>
                  </a:lnTo>
                  <a:lnTo>
                    <a:pt x="819" y="254"/>
                  </a:lnTo>
                  <a:lnTo>
                    <a:pt x="821" y="270"/>
                  </a:lnTo>
                  <a:lnTo>
                    <a:pt x="821" y="284"/>
                  </a:lnTo>
                  <a:lnTo>
                    <a:pt x="821" y="304"/>
                  </a:lnTo>
                  <a:lnTo>
                    <a:pt x="819" y="323"/>
                  </a:lnTo>
                  <a:lnTo>
                    <a:pt x="817" y="341"/>
                  </a:lnTo>
                  <a:lnTo>
                    <a:pt x="814" y="359"/>
                  </a:lnTo>
                  <a:lnTo>
                    <a:pt x="811" y="374"/>
                  </a:lnTo>
                  <a:lnTo>
                    <a:pt x="808" y="389"/>
                  </a:lnTo>
                  <a:lnTo>
                    <a:pt x="804" y="401"/>
                  </a:lnTo>
                  <a:lnTo>
                    <a:pt x="801" y="410"/>
                  </a:lnTo>
                  <a:lnTo>
                    <a:pt x="414" y="410"/>
                  </a:lnTo>
                  <a:close/>
                  <a:moveTo>
                    <a:pt x="734" y="707"/>
                  </a:moveTo>
                  <a:lnTo>
                    <a:pt x="726" y="731"/>
                  </a:lnTo>
                  <a:lnTo>
                    <a:pt x="714" y="761"/>
                  </a:lnTo>
                  <a:lnTo>
                    <a:pt x="705" y="776"/>
                  </a:lnTo>
                  <a:lnTo>
                    <a:pt x="697" y="791"/>
                  </a:lnTo>
                  <a:lnTo>
                    <a:pt x="686" y="808"/>
                  </a:lnTo>
                  <a:lnTo>
                    <a:pt x="674" y="823"/>
                  </a:lnTo>
                  <a:lnTo>
                    <a:pt x="660" y="837"/>
                  </a:lnTo>
                  <a:lnTo>
                    <a:pt x="644" y="850"/>
                  </a:lnTo>
                  <a:lnTo>
                    <a:pt x="636" y="856"/>
                  </a:lnTo>
                  <a:lnTo>
                    <a:pt x="627" y="863"/>
                  </a:lnTo>
                  <a:lnTo>
                    <a:pt x="617" y="870"/>
                  </a:lnTo>
                  <a:lnTo>
                    <a:pt x="607" y="874"/>
                  </a:lnTo>
                  <a:lnTo>
                    <a:pt x="596" y="879"/>
                  </a:lnTo>
                  <a:lnTo>
                    <a:pt x="584" y="883"/>
                  </a:lnTo>
                  <a:lnTo>
                    <a:pt x="572" y="887"/>
                  </a:lnTo>
                  <a:lnTo>
                    <a:pt x="559" y="889"/>
                  </a:lnTo>
                  <a:lnTo>
                    <a:pt x="546" y="892"/>
                  </a:lnTo>
                  <a:lnTo>
                    <a:pt x="532" y="894"/>
                  </a:lnTo>
                  <a:lnTo>
                    <a:pt x="516" y="895"/>
                  </a:lnTo>
                  <a:lnTo>
                    <a:pt x="501" y="895"/>
                  </a:lnTo>
                  <a:lnTo>
                    <a:pt x="484" y="894"/>
                  </a:lnTo>
                  <a:lnTo>
                    <a:pt x="467" y="892"/>
                  </a:lnTo>
                  <a:lnTo>
                    <a:pt x="450" y="889"/>
                  </a:lnTo>
                  <a:lnTo>
                    <a:pt x="435" y="885"/>
                  </a:lnTo>
                  <a:lnTo>
                    <a:pt x="421" y="880"/>
                  </a:lnTo>
                  <a:lnTo>
                    <a:pt x="408" y="873"/>
                  </a:lnTo>
                  <a:lnTo>
                    <a:pt x="395" y="865"/>
                  </a:lnTo>
                  <a:lnTo>
                    <a:pt x="384" y="854"/>
                  </a:lnTo>
                  <a:lnTo>
                    <a:pt x="373" y="843"/>
                  </a:lnTo>
                  <a:lnTo>
                    <a:pt x="364" y="831"/>
                  </a:lnTo>
                  <a:lnTo>
                    <a:pt x="357" y="818"/>
                  </a:lnTo>
                  <a:lnTo>
                    <a:pt x="351" y="804"/>
                  </a:lnTo>
                  <a:lnTo>
                    <a:pt x="346" y="787"/>
                  </a:lnTo>
                  <a:lnTo>
                    <a:pt x="342" y="770"/>
                  </a:lnTo>
                  <a:lnTo>
                    <a:pt x="340" y="752"/>
                  </a:lnTo>
                  <a:lnTo>
                    <a:pt x="339" y="731"/>
                  </a:lnTo>
                  <a:lnTo>
                    <a:pt x="340" y="709"/>
                  </a:lnTo>
                  <a:lnTo>
                    <a:pt x="342" y="686"/>
                  </a:lnTo>
                  <a:lnTo>
                    <a:pt x="345" y="662"/>
                  </a:lnTo>
                  <a:lnTo>
                    <a:pt x="349" y="640"/>
                  </a:lnTo>
                  <a:lnTo>
                    <a:pt x="354" y="617"/>
                  </a:lnTo>
                  <a:lnTo>
                    <a:pt x="360" y="594"/>
                  </a:lnTo>
                  <a:lnTo>
                    <a:pt x="365" y="572"/>
                  </a:lnTo>
                  <a:lnTo>
                    <a:pt x="371" y="548"/>
                  </a:lnTo>
                  <a:lnTo>
                    <a:pt x="1113" y="548"/>
                  </a:lnTo>
                  <a:lnTo>
                    <a:pt x="1122" y="522"/>
                  </a:lnTo>
                  <a:lnTo>
                    <a:pt x="1129" y="495"/>
                  </a:lnTo>
                  <a:lnTo>
                    <a:pt x="1137" y="469"/>
                  </a:lnTo>
                  <a:lnTo>
                    <a:pt x="1142" y="444"/>
                  </a:lnTo>
                  <a:lnTo>
                    <a:pt x="1146" y="416"/>
                  </a:lnTo>
                  <a:lnTo>
                    <a:pt x="1149" y="390"/>
                  </a:lnTo>
                  <a:lnTo>
                    <a:pt x="1150" y="363"/>
                  </a:lnTo>
                  <a:lnTo>
                    <a:pt x="1151" y="335"/>
                  </a:lnTo>
                  <a:lnTo>
                    <a:pt x="1150" y="309"/>
                  </a:lnTo>
                  <a:lnTo>
                    <a:pt x="1148" y="285"/>
                  </a:lnTo>
                  <a:lnTo>
                    <a:pt x="1145" y="262"/>
                  </a:lnTo>
                  <a:lnTo>
                    <a:pt x="1140" y="240"/>
                  </a:lnTo>
                  <a:lnTo>
                    <a:pt x="1134" y="219"/>
                  </a:lnTo>
                  <a:lnTo>
                    <a:pt x="1126" y="199"/>
                  </a:lnTo>
                  <a:lnTo>
                    <a:pt x="1117" y="182"/>
                  </a:lnTo>
                  <a:lnTo>
                    <a:pt x="1108" y="164"/>
                  </a:lnTo>
                  <a:lnTo>
                    <a:pt x="1098" y="148"/>
                  </a:lnTo>
                  <a:lnTo>
                    <a:pt x="1085" y="133"/>
                  </a:lnTo>
                  <a:lnTo>
                    <a:pt x="1073" y="119"/>
                  </a:lnTo>
                  <a:lnTo>
                    <a:pt x="1060" y="106"/>
                  </a:lnTo>
                  <a:lnTo>
                    <a:pt x="1045" y="94"/>
                  </a:lnTo>
                  <a:lnTo>
                    <a:pt x="1030" y="83"/>
                  </a:lnTo>
                  <a:lnTo>
                    <a:pt x="1013" y="72"/>
                  </a:lnTo>
                  <a:lnTo>
                    <a:pt x="997" y="63"/>
                  </a:lnTo>
                  <a:lnTo>
                    <a:pt x="979" y="54"/>
                  </a:lnTo>
                  <a:lnTo>
                    <a:pt x="961" y="46"/>
                  </a:lnTo>
                  <a:lnTo>
                    <a:pt x="943" y="40"/>
                  </a:lnTo>
                  <a:lnTo>
                    <a:pt x="925" y="32"/>
                  </a:lnTo>
                  <a:lnTo>
                    <a:pt x="905" y="27"/>
                  </a:lnTo>
                  <a:lnTo>
                    <a:pt x="885" y="21"/>
                  </a:lnTo>
                  <a:lnTo>
                    <a:pt x="866" y="17"/>
                  </a:lnTo>
                  <a:lnTo>
                    <a:pt x="846" y="13"/>
                  </a:lnTo>
                  <a:lnTo>
                    <a:pt x="804" y="7"/>
                  </a:lnTo>
                  <a:lnTo>
                    <a:pt x="763" y="3"/>
                  </a:lnTo>
                  <a:lnTo>
                    <a:pt x="722" y="1"/>
                  </a:lnTo>
                  <a:lnTo>
                    <a:pt x="681" y="0"/>
                  </a:lnTo>
                  <a:lnTo>
                    <a:pt x="646" y="1"/>
                  </a:lnTo>
                  <a:lnTo>
                    <a:pt x="615" y="2"/>
                  </a:lnTo>
                  <a:lnTo>
                    <a:pt x="583" y="4"/>
                  </a:lnTo>
                  <a:lnTo>
                    <a:pt x="555" y="7"/>
                  </a:lnTo>
                  <a:lnTo>
                    <a:pt x="526" y="11"/>
                  </a:lnTo>
                  <a:lnTo>
                    <a:pt x="499" y="15"/>
                  </a:lnTo>
                  <a:lnTo>
                    <a:pt x="474" y="21"/>
                  </a:lnTo>
                  <a:lnTo>
                    <a:pt x="447" y="28"/>
                  </a:lnTo>
                  <a:lnTo>
                    <a:pt x="424" y="34"/>
                  </a:lnTo>
                  <a:lnTo>
                    <a:pt x="402" y="42"/>
                  </a:lnTo>
                  <a:lnTo>
                    <a:pt x="380" y="50"/>
                  </a:lnTo>
                  <a:lnTo>
                    <a:pt x="359" y="58"/>
                  </a:lnTo>
                  <a:lnTo>
                    <a:pt x="339" y="67"/>
                  </a:lnTo>
                  <a:lnTo>
                    <a:pt x="320" y="76"/>
                  </a:lnTo>
                  <a:lnTo>
                    <a:pt x="302" y="87"/>
                  </a:lnTo>
                  <a:lnTo>
                    <a:pt x="285" y="97"/>
                  </a:lnTo>
                  <a:lnTo>
                    <a:pt x="268" y="109"/>
                  </a:lnTo>
                  <a:lnTo>
                    <a:pt x="253" y="120"/>
                  </a:lnTo>
                  <a:lnTo>
                    <a:pt x="239" y="131"/>
                  </a:lnTo>
                  <a:lnTo>
                    <a:pt x="224" y="144"/>
                  </a:lnTo>
                  <a:lnTo>
                    <a:pt x="212" y="156"/>
                  </a:lnTo>
                  <a:lnTo>
                    <a:pt x="198" y="169"/>
                  </a:lnTo>
                  <a:lnTo>
                    <a:pt x="187" y="182"/>
                  </a:lnTo>
                  <a:lnTo>
                    <a:pt x="176" y="194"/>
                  </a:lnTo>
                  <a:lnTo>
                    <a:pt x="156" y="221"/>
                  </a:lnTo>
                  <a:lnTo>
                    <a:pt x="136" y="248"/>
                  </a:lnTo>
                  <a:lnTo>
                    <a:pt x="120" y="275"/>
                  </a:lnTo>
                  <a:lnTo>
                    <a:pt x="106" y="302"/>
                  </a:lnTo>
                  <a:lnTo>
                    <a:pt x="95" y="324"/>
                  </a:lnTo>
                  <a:lnTo>
                    <a:pt x="85" y="346"/>
                  </a:lnTo>
                  <a:lnTo>
                    <a:pt x="73" y="371"/>
                  </a:lnTo>
                  <a:lnTo>
                    <a:pt x="64" y="396"/>
                  </a:lnTo>
                  <a:lnTo>
                    <a:pt x="55" y="422"/>
                  </a:lnTo>
                  <a:lnTo>
                    <a:pt x="47" y="449"/>
                  </a:lnTo>
                  <a:lnTo>
                    <a:pt x="39" y="475"/>
                  </a:lnTo>
                  <a:lnTo>
                    <a:pt x="32" y="503"/>
                  </a:lnTo>
                  <a:lnTo>
                    <a:pt x="25" y="530"/>
                  </a:lnTo>
                  <a:lnTo>
                    <a:pt x="18" y="557"/>
                  </a:lnTo>
                  <a:lnTo>
                    <a:pt x="13" y="584"/>
                  </a:lnTo>
                  <a:lnTo>
                    <a:pt x="9" y="610"/>
                  </a:lnTo>
                  <a:lnTo>
                    <a:pt x="6" y="636"/>
                  </a:lnTo>
                  <a:lnTo>
                    <a:pt x="3" y="660"/>
                  </a:lnTo>
                  <a:lnTo>
                    <a:pt x="2" y="685"/>
                  </a:lnTo>
                  <a:lnTo>
                    <a:pt x="0" y="707"/>
                  </a:lnTo>
                  <a:lnTo>
                    <a:pt x="2" y="729"/>
                  </a:lnTo>
                  <a:lnTo>
                    <a:pt x="4" y="752"/>
                  </a:lnTo>
                  <a:lnTo>
                    <a:pt x="6" y="772"/>
                  </a:lnTo>
                  <a:lnTo>
                    <a:pt x="10" y="792"/>
                  </a:lnTo>
                  <a:lnTo>
                    <a:pt x="14" y="812"/>
                  </a:lnTo>
                  <a:lnTo>
                    <a:pt x="21" y="830"/>
                  </a:lnTo>
                  <a:lnTo>
                    <a:pt x="28" y="847"/>
                  </a:lnTo>
                  <a:lnTo>
                    <a:pt x="35" y="865"/>
                  </a:lnTo>
                  <a:lnTo>
                    <a:pt x="44" y="880"/>
                  </a:lnTo>
                  <a:lnTo>
                    <a:pt x="53" y="895"/>
                  </a:lnTo>
                  <a:lnTo>
                    <a:pt x="63" y="908"/>
                  </a:lnTo>
                  <a:lnTo>
                    <a:pt x="75" y="922"/>
                  </a:lnTo>
                  <a:lnTo>
                    <a:pt x="89" y="936"/>
                  </a:lnTo>
                  <a:lnTo>
                    <a:pt x="101" y="947"/>
                  </a:lnTo>
                  <a:lnTo>
                    <a:pt x="115" y="958"/>
                  </a:lnTo>
                  <a:lnTo>
                    <a:pt x="130" y="968"/>
                  </a:lnTo>
                  <a:lnTo>
                    <a:pt x="146" y="978"/>
                  </a:lnTo>
                  <a:lnTo>
                    <a:pt x="163" y="987"/>
                  </a:lnTo>
                  <a:lnTo>
                    <a:pt x="180" y="996"/>
                  </a:lnTo>
                  <a:lnTo>
                    <a:pt x="198" y="1004"/>
                  </a:lnTo>
                  <a:lnTo>
                    <a:pt x="217" y="1011"/>
                  </a:lnTo>
                  <a:lnTo>
                    <a:pt x="238" y="1017"/>
                  </a:lnTo>
                  <a:lnTo>
                    <a:pt x="257" y="1022"/>
                  </a:lnTo>
                  <a:lnTo>
                    <a:pt x="279" y="1027"/>
                  </a:lnTo>
                  <a:lnTo>
                    <a:pt x="300" y="1031"/>
                  </a:lnTo>
                  <a:lnTo>
                    <a:pt x="323" y="1035"/>
                  </a:lnTo>
                  <a:lnTo>
                    <a:pt x="347" y="1038"/>
                  </a:lnTo>
                  <a:lnTo>
                    <a:pt x="370" y="1041"/>
                  </a:lnTo>
                  <a:lnTo>
                    <a:pt x="395" y="1043"/>
                  </a:lnTo>
                  <a:lnTo>
                    <a:pt x="420" y="1045"/>
                  </a:lnTo>
                  <a:lnTo>
                    <a:pt x="445" y="1045"/>
                  </a:lnTo>
                  <a:lnTo>
                    <a:pt x="473" y="1046"/>
                  </a:lnTo>
                  <a:lnTo>
                    <a:pt x="520" y="1045"/>
                  </a:lnTo>
                  <a:lnTo>
                    <a:pt x="566" y="1042"/>
                  </a:lnTo>
                  <a:lnTo>
                    <a:pt x="610" y="1037"/>
                  </a:lnTo>
                  <a:lnTo>
                    <a:pt x="650" y="1031"/>
                  </a:lnTo>
                  <a:lnTo>
                    <a:pt x="687" y="1024"/>
                  </a:lnTo>
                  <a:lnTo>
                    <a:pt x="722" y="1016"/>
                  </a:lnTo>
                  <a:lnTo>
                    <a:pt x="754" y="1007"/>
                  </a:lnTo>
                  <a:lnTo>
                    <a:pt x="785" y="997"/>
                  </a:lnTo>
                  <a:lnTo>
                    <a:pt x="813" y="985"/>
                  </a:lnTo>
                  <a:lnTo>
                    <a:pt x="840" y="973"/>
                  </a:lnTo>
                  <a:lnTo>
                    <a:pt x="862" y="962"/>
                  </a:lnTo>
                  <a:lnTo>
                    <a:pt x="883" y="950"/>
                  </a:lnTo>
                  <a:lnTo>
                    <a:pt x="903" y="939"/>
                  </a:lnTo>
                  <a:lnTo>
                    <a:pt x="922" y="926"/>
                  </a:lnTo>
                  <a:lnTo>
                    <a:pt x="937" y="914"/>
                  </a:lnTo>
                  <a:lnTo>
                    <a:pt x="951" y="903"/>
                  </a:lnTo>
                  <a:lnTo>
                    <a:pt x="967" y="889"/>
                  </a:lnTo>
                  <a:lnTo>
                    <a:pt x="981" y="876"/>
                  </a:lnTo>
                  <a:lnTo>
                    <a:pt x="994" y="862"/>
                  </a:lnTo>
                  <a:lnTo>
                    <a:pt x="1006" y="848"/>
                  </a:lnTo>
                  <a:lnTo>
                    <a:pt x="1016" y="835"/>
                  </a:lnTo>
                  <a:lnTo>
                    <a:pt x="1025" y="823"/>
                  </a:lnTo>
                  <a:lnTo>
                    <a:pt x="1035" y="810"/>
                  </a:lnTo>
                  <a:lnTo>
                    <a:pt x="1042" y="796"/>
                  </a:lnTo>
                  <a:lnTo>
                    <a:pt x="1055" y="773"/>
                  </a:lnTo>
                  <a:lnTo>
                    <a:pt x="1066" y="751"/>
                  </a:lnTo>
                  <a:lnTo>
                    <a:pt x="1074" y="727"/>
                  </a:lnTo>
                  <a:lnTo>
                    <a:pt x="1080" y="707"/>
                  </a:lnTo>
                  <a:lnTo>
                    <a:pt x="734" y="707"/>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199" name="Freeform 39"/>
            <p:cNvSpPr>
              <a:spLocks/>
            </p:cNvSpPr>
            <p:nvPr/>
          </p:nvSpPr>
          <p:spPr bwMode="auto">
            <a:xfrm>
              <a:off x="5061" y="4032"/>
              <a:ext cx="48" cy="45"/>
            </a:xfrm>
            <a:custGeom>
              <a:avLst/>
              <a:gdLst/>
              <a:ahLst/>
              <a:cxnLst>
                <a:cxn ang="0">
                  <a:pos x="277" y="528"/>
                </a:cxn>
                <a:cxn ang="0">
                  <a:pos x="203" y="456"/>
                </a:cxn>
                <a:cxn ang="0">
                  <a:pos x="175" y="402"/>
                </a:cxn>
                <a:cxn ang="0">
                  <a:pos x="163" y="337"/>
                </a:cxn>
                <a:cxn ang="0">
                  <a:pos x="173" y="249"/>
                </a:cxn>
                <a:cxn ang="0">
                  <a:pos x="220" y="161"/>
                </a:cxn>
                <a:cxn ang="0">
                  <a:pos x="302" y="84"/>
                </a:cxn>
                <a:cxn ang="0">
                  <a:pos x="399" y="36"/>
                </a:cxn>
                <a:cxn ang="0">
                  <a:pos x="493" y="12"/>
                </a:cxn>
                <a:cxn ang="0">
                  <a:pos x="668" y="0"/>
                </a:cxn>
                <a:cxn ang="0">
                  <a:pos x="823" y="13"/>
                </a:cxn>
                <a:cxn ang="0">
                  <a:pos x="917" y="37"/>
                </a:cxn>
                <a:cxn ang="0">
                  <a:pos x="1002" y="79"/>
                </a:cxn>
                <a:cxn ang="0">
                  <a:pos x="1063" y="145"/>
                </a:cxn>
                <a:cxn ang="0">
                  <a:pos x="1088" y="243"/>
                </a:cxn>
                <a:cxn ang="0">
                  <a:pos x="1087" y="275"/>
                </a:cxn>
                <a:cxn ang="0">
                  <a:pos x="783" y="284"/>
                </a:cxn>
                <a:cxn ang="0">
                  <a:pos x="783" y="260"/>
                </a:cxn>
                <a:cxn ang="0">
                  <a:pos x="775" y="207"/>
                </a:cxn>
                <a:cxn ang="0">
                  <a:pos x="734" y="162"/>
                </a:cxn>
                <a:cxn ang="0">
                  <a:pos x="676" y="144"/>
                </a:cxn>
                <a:cxn ang="0">
                  <a:pos x="612" y="144"/>
                </a:cxn>
                <a:cxn ang="0">
                  <a:pos x="549" y="164"/>
                </a:cxn>
                <a:cxn ang="0">
                  <a:pos x="509" y="202"/>
                </a:cxn>
                <a:cxn ang="0">
                  <a:pos x="500" y="255"/>
                </a:cxn>
                <a:cxn ang="0">
                  <a:pos x="528" y="308"/>
                </a:cxn>
                <a:cxn ang="0">
                  <a:pos x="585" y="349"/>
                </a:cxn>
                <a:cxn ang="0">
                  <a:pos x="810" y="448"/>
                </a:cxn>
                <a:cxn ang="0">
                  <a:pos x="918" y="517"/>
                </a:cxn>
                <a:cxn ang="0">
                  <a:pos x="965" y="578"/>
                </a:cxn>
                <a:cxn ang="0">
                  <a:pos x="986" y="635"/>
                </a:cxn>
                <a:cxn ang="0">
                  <a:pos x="991" y="710"/>
                </a:cxn>
                <a:cxn ang="0">
                  <a:pos x="969" y="806"/>
                </a:cxn>
                <a:cxn ang="0">
                  <a:pos x="918" y="891"/>
                </a:cxn>
                <a:cxn ang="0">
                  <a:pos x="846" y="958"/>
                </a:cxn>
                <a:cxn ang="0">
                  <a:pos x="763" y="1004"/>
                </a:cxn>
                <a:cxn ang="0">
                  <a:pos x="652" y="1034"/>
                </a:cxn>
                <a:cxn ang="0">
                  <a:pos x="511" y="1049"/>
                </a:cxn>
                <a:cxn ang="0">
                  <a:pos x="304" y="1038"/>
                </a:cxn>
                <a:cxn ang="0">
                  <a:pos x="204" y="1017"/>
                </a:cxn>
                <a:cxn ang="0">
                  <a:pos x="118" y="982"/>
                </a:cxn>
                <a:cxn ang="0">
                  <a:pos x="51" y="932"/>
                </a:cxn>
                <a:cxn ang="0">
                  <a:pos x="11" y="861"/>
                </a:cxn>
                <a:cxn ang="0">
                  <a:pos x="0" y="781"/>
                </a:cxn>
                <a:cxn ang="0">
                  <a:pos x="5" y="741"/>
                </a:cxn>
                <a:cxn ang="0">
                  <a:pos x="329" y="736"/>
                </a:cxn>
                <a:cxn ang="0">
                  <a:pos x="325" y="761"/>
                </a:cxn>
                <a:cxn ang="0">
                  <a:pos x="329" y="802"/>
                </a:cxn>
                <a:cxn ang="0">
                  <a:pos x="349" y="846"/>
                </a:cxn>
                <a:cxn ang="0">
                  <a:pos x="408" y="891"/>
                </a:cxn>
                <a:cxn ang="0">
                  <a:pos x="478" y="907"/>
                </a:cxn>
                <a:cxn ang="0">
                  <a:pos x="562" y="897"/>
                </a:cxn>
                <a:cxn ang="0">
                  <a:pos x="620" y="858"/>
                </a:cxn>
                <a:cxn ang="0">
                  <a:pos x="648" y="806"/>
                </a:cxn>
                <a:cxn ang="0">
                  <a:pos x="643" y="739"/>
                </a:cxn>
                <a:cxn ang="0">
                  <a:pos x="602" y="689"/>
                </a:cxn>
                <a:cxn ang="0">
                  <a:pos x="520" y="644"/>
                </a:cxn>
              </a:cxnLst>
              <a:rect l="0" t="0" r="r" b="b"/>
              <a:pathLst>
                <a:path w="1088" h="1050">
                  <a:moveTo>
                    <a:pt x="383" y="586"/>
                  </a:moveTo>
                  <a:lnTo>
                    <a:pt x="350" y="571"/>
                  </a:lnTo>
                  <a:lnTo>
                    <a:pt x="313" y="551"/>
                  </a:lnTo>
                  <a:lnTo>
                    <a:pt x="295" y="539"/>
                  </a:lnTo>
                  <a:lnTo>
                    <a:pt x="277" y="528"/>
                  </a:lnTo>
                  <a:lnTo>
                    <a:pt x="259" y="514"/>
                  </a:lnTo>
                  <a:lnTo>
                    <a:pt x="241" y="499"/>
                  </a:lnTo>
                  <a:lnTo>
                    <a:pt x="226" y="482"/>
                  </a:lnTo>
                  <a:lnTo>
                    <a:pt x="210" y="465"/>
                  </a:lnTo>
                  <a:lnTo>
                    <a:pt x="203" y="456"/>
                  </a:lnTo>
                  <a:lnTo>
                    <a:pt x="197" y="447"/>
                  </a:lnTo>
                  <a:lnTo>
                    <a:pt x="190" y="436"/>
                  </a:lnTo>
                  <a:lnTo>
                    <a:pt x="185" y="425"/>
                  </a:lnTo>
                  <a:lnTo>
                    <a:pt x="180" y="414"/>
                  </a:lnTo>
                  <a:lnTo>
                    <a:pt x="175" y="402"/>
                  </a:lnTo>
                  <a:lnTo>
                    <a:pt x="172" y="391"/>
                  </a:lnTo>
                  <a:lnTo>
                    <a:pt x="168" y="377"/>
                  </a:lnTo>
                  <a:lnTo>
                    <a:pt x="166" y="365"/>
                  </a:lnTo>
                  <a:lnTo>
                    <a:pt x="164" y="351"/>
                  </a:lnTo>
                  <a:lnTo>
                    <a:pt x="163" y="337"/>
                  </a:lnTo>
                  <a:lnTo>
                    <a:pt x="163" y="322"/>
                  </a:lnTo>
                  <a:lnTo>
                    <a:pt x="163" y="304"/>
                  </a:lnTo>
                  <a:lnTo>
                    <a:pt x="165" y="286"/>
                  </a:lnTo>
                  <a:lnTo>
                    <a:pt x="169" y="268"/>
                  </a:lnTo>
                  <a:lnTo>
                    <a:pt x="173" y="249"/>
                  </a:lnTo>
                  <a:lnTo>
                    <a:pt x="179" y="231"/>
                  </a:lnTo>
                  <a:lnTo>
                    <a:pt x="187" y="213"/>
                  </a:lnTo>
                  <a:lnTo>
                    <a:pt x="197" y="195"/>
                  </a:lnTo>
                  <a:lnTo>
                    <a:pt x="207" y="178"/>
                  </a:lnTo>
                  <a:lnTo>
                    <a:pt x="220" y="161"/>
                  </a:lnTo>
                  <a:lnTo>
                    <a:pt x="233" y="144"/>
                  </a:lnTo>
                  <a:lnTo>
                    <a:pt x="248" y="128"/>
                  </a:lnTo>
                  <a:lnTo>
                    <a:pt x="265" y="113"/>
                  </a:lnTo>
                  <a:lnTo>
                    <a:pt x="282" y="98"/>
                  </a:lnTo>
                  <a:lnTo>
                    <a:pt x="302" y="84"/>
                  </a:lnTo>
                  <a:lnTo>
                    <a:pt x="324" y="71"/>
                  </a:lnTo>
                  <a:lnTo>
                    <a:pt x="346" y="59"/>
                  </a:lnTo>
                  <a:lnTo>
                    <a:pt x="362" y="51"/>
                  </a:lnTo>
                  <a:lnTo>
                    <a:pt x="381" y="44"/>
                  </a:lnTo>
                  <a:lnTo>
                    <a:pt x="399" y="36"/>
                  </a:lnTo>
                  <a:lnTo>
                    <a:pt x="417" y="30"/>
                  </a:lnTo>
                  <a:lnTo>
                    <a:pt x="435" y="24"/>
                  </a:lnTo>
                  <a:lnTo>
                    <a:pt x="455" y="19"/>
                  </a:lnTo>
                  <a:lnTo>
                    <a:pt x="474" y="15"/>
                  </a:lnTo>
                  <a:lnTo>
                    <a:pt x="493" y="12"/>
                  </a:lnTo>
                  <a:lnTo>
                    <a:pt x="532" y="7"/>
                  </a:lnTo>
                  <a:lnTo>
                    <a:pt x="571" y="3"/>
                  </a:lnTo>
                  <a:lnTo>
                    <a:pt x="611" y="1"/>
                  </a:lnTo>
                  <a:lnTo>
                    <a:pt x="650" y="0"/>
                  </a:lnTo>
                  <a:lnTo>
                    <a:pt x="668" y="0"/>
                  </a:lnTo>
                  <a:lnTo>
                    <a:pt x="691" y="1"/>
                  </a:lnTo>
                  <a:lnTo>
                    <a:pt x="720" y="2"/>
                  </a:lnTo>
                  <a:lnTo>
                    <a:pt x="752" y="4"/>
                  </a:lnTo>
                  <a:lnTo>
                    <a:pt x="786" y="7"/>
                  </a:lnTo>
                  <a:lnTo>
                    <a:pt x="823" y="13"/>
                  </a:lnTo>
                  <a:lnTo>
                    <a:pt x="842" y="16"/>
                  </a:lnTo>
                  <a:lnTo>
                    <a:pt x="861" y="20"/>
                  </a:lnTo>
                  <a:lnTo>
                    <a:pt x="879" y="24"/>
                  </a:lnTo>
                  <a:lnTo>
                    <a:pt x="899" y="31"/>
                  </a:lnTo>
                  <a:lnTo>
                    <a:pt x="917" y="37"/>
                  </a:lnTo>
                  <a:lnTo>
                    <a:pt x="935" y="44"/>
                  </a:lnTo>
                  <a:lnTo>
                    <a:pt x="953" y="51"/>
                  </a:lnTo>
                  <a:lnTo>
                    <a:pt x="970" y="60"/>
                  </a:lnTo>
                  <a:lnTo>
                    <a:pt x="986" y="69"/>
                  </a:lnTo>
                  <a:lnTo>
                    <a:pt x="1002" y="79"/>
                  </a:lnTo>
                  <a:lnTo>
                    <a:pt x="1017" y="90"/>
                  </a:lnTo>
                  <a:lnTo>
                    <a:pt x="1030" y="102"/>
                  </a:lnTo>
                  <a:lnTo>
                    <a:pt x="1043" y="116"/>
                  </a:lnTo>
                  <a:lnTo>
                    <a:pt x="1054" y="130"/>
                  </a:lnTo>
                  <a:lnTo>
                    <a:pt x="1063" y="145"/>
                  </a:lnTo>
                  <a:lnTo>
                    <a:pt x="1071" y="162"/>
                  </a:lnTo>
                  <a:lnTo>
                    <a:pt x="1079" y="181"/>
                  </a:lnTo>
                  <a:lnTo>
                    <a:pt x="1084" y="200"/>
                  </a:lnTo>
                  <a:lnTo>
                    <a:pt x="1087" y="221"/>
                  </a:lnTo>
                  <a:lnTo>
                    <a:pt x="1088" y="243"/>
                  </a:lnTo>
                  <a:lnTo>
                    <a:pt x="1088" y="249"/>
                  </a:lnTo>
                  <a:lnTo>
                    <a:pt x="1088" y="255"/>
                  </a:lnTo>
                  <a:lnTo>
                    <a:pt x="1087" y="261"/>
                  </a:lnTo>
                  <a:lnTo>
                    <a:pt x="1087" y="269"/>
                  </a:lnTo>
                  <a:lnTo>
                    <a:pt x="1087" y="275"/>
                  </a:lnTo>
                  <a:lnTo>
                    <a:pt x="1086" y="282"/>
                  </a:lnTo>
                  <a:lnTo>
                    <a:pt x="1085" y="289"/>
                  </a:lnTo>
                  <a:lnTo>
                    <a:pt x="1084" y="297"/>
                  </a:lnTo>
                  <a:lnTo>
                    <a:pt x="783" y="288"/>
                  </a:lnTo>
                  <a:lnTo>
                    <a:pt x="783" y="284"/>
                  </a:lnTo>
                  <a:lnTo>
                    <a:pt x="783" y="279"/>
                  </a:lnTo>
                  <a:lnTo>
                    <a:pt x="783" y="275"/>
                  </a:lnTo>
                  <a:lnTo>
                    <a:pt x="783" y="270"/>
                  </a:lnTo>
                  <a:lnTo>
                    <a:pt x="783" y="266"/>
                  </a:lnTo>
                  <a:lnTo>
                    <a:pt x="783" y="260"/>
                  </a:lnTo>
                  <a:lnTo>
                    <a:pt x="783" y="256"/>
                  </a:lnTo>
                  <a:lnTo>
                    <a:pt x="783" y="251"/>
                  </a:lnTo>
                  <a:lnTo>
                    <a:pt x="782" y="235"/>
                  </a:lnTo>
                  <a:lnTo>
                    <a:pt x="780" y="220"/>
                  </a:lnTo>
                  <a:lnTo>
                    <a:pt x="775" y="207"/>
                  </a:lnTo>
                  <a:lnTo>
                    <a:pt x="770" y="195"/>
                  </a:lnTo>
                  <a:lnTo>
                    <a:pt x="763" y="185"/>
                  </a:lnTo>
                  <a:lnTo>
                    <a:pt x="754" y="177"/>
                  </a:lnTo>
                  <a:lnTo>
                    <a:pt x="745" y="168"/>
                  </a:lnTo>
                  <a:lnTo>
                    <a:pt x="734" y="162"/>
                  </a:lnTo>
                  <a:lnTo>
                    <a:pt x="723" y="157"/>
                  </a:lnTo>
                  <a:lnTo>
                    <a:pt x="712" y="153"/>
                  </a:lnTo>
                  <a:lnTo>
                    <a:pt x="701" y="149"/>
                  </a:lnTo>
                  <a:lnTo>
                    <a:pt x="688" y="147"/>
                  </a:lnTo>
                  <a:lnTo>
                    <a:pt x="676" y="144"/>
                  </a:lnTo>
                  <a:lnTo>
                    <a:pt x="664" y="143"/>
                  </a:lnTo>
                  <a:lnTo>
                    <a:pt x="653" y="142"/>
                  </a:lnTo>
                  <a:lnTo>
                    <a:pt x="642" y="142"/>
                  </a:lnTo>
                  <a:lnTo>
                    <a:pt x="626" y="142"/>
                  </a:lnTo>
                  <a:lnTo>
                    <a:pt x="612" y="144"/>
                  </a:lnTo>
                  <a:lnTo>
                    <a:pt x="598" y="147"/>
                  </a:lnTo>
                  <a:lnTo>
                    <a:pt x="584" y="150"/>
                  </a:lnTo>
                  <a:lnTo>
                    <a:pt x="571" y="154"/>
                  </a:lnTo>
                  <a:lnTo>
                    <a:pt x="560" y="159"/>
                  </a:lnTo>
                  <a:lnTo>
                    <a:pt x="549" y="164"/>
                  </a:lnTo>
                  <a:lnTo>
                    <a:pt x="540" y="171"/>
                  </a:lnTo>
                  <a:lnTo>
                    <a:pt x="531" y="178"/>
                  </a:lnTo>
                  <a:lnTo>
                    <a:pt x="523" y="185"/>
                  </a:lnTo>
                  <a:lnTo>
                    <a:pt x="517" y="193"/>
                  </a:lnTo>
                  <a:lnTo>
                    <a:pt x="509" y="202"/>
                  </a:lnTo>
                  <a:lnTo>
                    <a:pt x="505" y="212"/>
                  </a:lnTo>
                  <a:lnTo>
                    <a:pt x="502" y="221"/>
                  </a:lnTo>
                  <a:lnTo>
                    <a:pt x="500" y="233"/>
                  </a:lnTo>
                  <a:lnTo>
                    <a:pt x="499" y="243"/>
                  </a:lnTo>
                  <a:lnTo>
                    <a:pt x="500" y="255"/>
                  </a:lnTo>
                  <a:lnTo>
                    <a:pt x="502" y="268"/>
                  </a:lnTo>
                  <a:lnTo>
                    <a:pt x="506" y="279"/>
                  </a:lnTo>
                  <a:lnTo>
                    <a:pt x="512" y="289"/>
                  </a:lnTo>
                  <a:lnTo>
                    <a:pt x="520" y="299"/>
                  </a:lnTo>
                  <a:lnTo>
                    <a:pt x="528" y="308"/>
                  </a:lnTo>
                  <a:lnTo>
                    <a:pt x="537" y="317"/>
                  </a:lnTo>
                  <a:lnTo>
                    <a:pt x="547" y="326"/>
                  </a:lnTo>
                  <a:lnTo>
                    <a:pt x="559" y="334"/>
                  </a:lnTo>
                  <a:lnTo>
                    <a:pt x="571" y="341"/>
                  </a:lnTo>
                  <a:lnTo>
                    <a:pt x="585" y="349"/>
                  </a:lnTo>
                  <a:lnTo>
                    <a:pt x="601" y="356"/>
                  </a:lnTo>
                  <a:lnTo>
                    <a:pt x="631" y="372"/>
                  </a:lnTo>
                  <a:lnTo>
                    <a:pt x="667" y="389"/>
                  </a:lnTo>
                  <a:lnTo>
                    <a:pt x="775" y="431"/>
                  </a:lnTo>
                  <a:lnTo>
                    <a:pt x="810" y="448"/>
                  </a:lnTo>
                  <a:lnTo>
                    <a:pt x="848" y="467"/>
                  </a:lnTo>
                  <a:lnTo>
                    <a:pt x="865" y="477"/>
                  </a:lnTo>
                  <a:lnTo>
                    <a:pt x="883" y="490"/>
                  </a:lnTo>
                  <a:lnTo>
                    <a:pt x="902" y="502"/>
                  </a:lnTo>
                  <a:lnTo>
                    <a:pt x="918" y="517"/>
                  </a:lnTo>
                  <a:lnTo>
                    <a:pt x="933" y="532"/>
                  </a:lnTo>
                  <a:lnTo>
                    <a:pt x="946" y="548"/>
                  </a:lnTo>
                  <a:lnTo>
                    <a:pt x="954" y="558"/>
                  </a:lnTo>
                  <a:lnTo>
                    <a:pt x="960" y="569"/>
                  </a:lnTo>
                  <a:lnTo>
                    <a:pt x="965" y="578"/>
                  </a:lnTo>
                  <a:lnTo>
                    <a:pt x="971" y="588"/>
                  </a:lnTo>
                  <a:lnTo>
                    <a:pt x="976" y="599"/>
                  </a:lnTo>
                  <a:lnTo>
                    <a:pt x="980" y="610"/>
                  </a:lnTo>
                  <a:lnTo>
                    <a:pt x="983" y="622"/>
                  </a:lnTo>
                  <a:lnTo>
                    <a:pt x="986" y="635"/>
                  </a:lnTo>
                  <a:lnTo>
                    <a:pt x="988" y="648"/>
                  </a:lnTo>
                  <a:lnTo>
                    <a:pt x="990" y="661"/>
                  </a:lnTo>
                  <a:lnTo>
                    <a:pt x="991" y="675"/>
                  </a:lnTo>
                  <a:lnTo>
                    <a:pt x="992" y="691"/>
                  </a:lnTo>
                  <a:lnTo>
                    <a:pt x="991" y="710"/>
                  </a:lnTo>
                  <a:lnTo>
                    <a:pt x="989" y="729"/>
                  </a:lnTo>
                  <a:lnTo>
                    <a:pt x="986" y="749"/>
                  </a:lnTo>
                  <a:lnTo>
                    <a:pt x="981" y="768"/>
                  </a:lnTo>
                  <a:lnTo>
                    <a:pt x="976" y="786"/>
                  </a:lnTo>
                  <a:lnTo>
                    <a:pt x="969" y="806"/>
                  </a:lnTo>
                  <a:lnTo>
                    <a:pt x="960" y="824"/>
                  </a:lnTo>
                  <a:lnTo>
                    <a:pt x="952" y="841"/>
                  </a:lnTo>
                  <a:lnTo>
                    <a:pt x="941" y="857"/>
                  </a:lnTo>
                  <a:lnTo>
                    <a:pt x="930" y="875"/>
                  </a:lnTo>
                  <a:lnTo>
                    <a:pt x="918" y="891"/>
                  </a:lnTo>
                  <a:lnTo>
                    <a:pt x="906" y="905"/>
                  </a:lnTo>
                  <a:lnTo>
                    <a:pt x="893" y="919"/>
                  </a:lnTo>
                  <a:lnTo>
                    <a:pt x="876" y="934"/>
                  </a:lnTo>
                  <a:lnTo>
                    <a:pt x="862" y="946"/>
                  </a:lnTo>
                  <a:lnTo>
                    <a:pt x="846" y="958"/>
                  </a:lnTo>
                  <a:lnTo>
                    <a:pt x="832" y="967"/>
                  </a:lnTo>
                  <a:lnTo>
                    <a:pt x="816" y="976"/>
                  </a:lnTo>
                  <a:lnTo>
                    <a:pt x="799" y="986"/>
                  </a:lnTo>
                  <a:lnTo>
                    <a:pt x="782" y="996"/>
                  </a:lnTo>
                  <a:lnTo>
                    <a:pt x="763" y="1004"/>
                  </a:lnTo>
                  <a:lnTo>
                    <a:pt x="743" y="1011"/>
                  </a:lnTo>
                  <a:lnTo>
                    <a:pt x="722" y="1018"/>
                  </a:lnTo>
                  <a:lnTo>
                    <a:pt x="700" y="1024"/>
                  </a:lnTo>
                  <a:lnTo>
                    <a:pt x="677" y="1029"/>
                  </a:lnTo>
                  <a:lnTo>
                    <a:pt x="652" y="1034"/>
                  </a:lnTo>
                  <a:lnTo>
                    <a:pt x="626" y="1039"/>
                  </a:lnTo>
                  <a:lnTo>
                    <a:pt x="600" y="1042"/>
                  </a:lnTo>
                  <a:lnTo>
                    <a:pt x="571" y="1046"/>
                  </a:lnTo>
                  <a:lnTo>
                    <a:pt x="542" y="1048"/>
                  </a:lnTo>
                  <a:lnTo>
                    <a:pt x="511" y="1049"/>
                  </a:lnTo>
                  <a:lnTo>
                    <a:pt x="479" y="1050"/>
                  </a:lnTo>
                  <a:lnTo>
                    <a:pt x="434" y="1049"/>
                  </a:lnTo>
                  <a:lnTo>
                    <a:pt x="391" y="1047"/>
                  </a:lnTo>
                  <a:lnTo>
                    <a:pt x="346" y="1044"/>
                  </a:lnTo>
                  <a:lnTo>
                    <a:pt x="304" y="1038"/>
                  </a:lnTo>
                  <a:lnTo>
                    <a:pt x="283" y="1035"/>
                  </a:lnTo>
                  <a:lnTo>
                    <a:pt x="263" y="1031"/>
                  </a:lnTo>
                  <a:lnTo>
                    <a:pt x="242" y="1027"/>
                  </a:lnTo>
                  <a:lnTo>
                    <a:pt x="223" y="1023"/>
                  </a:lnTo>
                  <a:lnTo>
                    <a:pt x="204" y="1017"/>
                  </a:lnTo>
                  <a:lnTo>
                    <a:pt x="185" y="1012"/>
                  </a:lnTo>
                  <a:lnTo>
                    <a:pt x="168" y="1006"/>
                  </a:lnTo>
                  <a:lnTo>
                    <a:pt x="151" y="999"/>
                  </a:lnTo>
                  <a:lnTo>
                    <a:pt x="134" y="991"/>
                  </a:lnTo>
                  <a:lnTo>
                    <a:pt x="118" y="982"/>
                  </a:lnTo>
                  <a:lnTo>
                    <a:pt x="103" y="973"/>
                  </a:lnTo>
                  <a:lnTo>
                    <a:pt x="89" y="964"/>
                  </a:lnTo>
                  <a:lnTo>
                    <a:pt x="76" y="954"/>
                  </a:lnTo>
                  <a:lnTo>
                    <a:pt x="63" y="944"/>
                  </a:lnTo>
                  <a:lnTo>
                    <a:pt x="51" y="932"/>
                  </a:lnTo>
                  <a:lnTo>
                    <a:pt x="41" y="918"/>
                  </a:lnTo>
                  <a:lnTo>
                    <a:pt x="32" y="906"/>
                  </a:lnTo>
                  <a:lnTo>
                    <a:pt x="24" y="892"/>
                  </a:lnTo>
                  <a:lnTo>
                    <a:pt x="17" y="878"/>
                  </a:lnTo>
                  <a:lnTo>
                    <a:pt x="11" y="861"/>
                  </a:lnTo>
                  <a:lnTo>
                    <a:pt x="7" y="845"/>
                  </a:lnTo>
                  <a:lnTo>
                    <a:pt x="3" y="828"/>
                  </a:lnTo>
                  <a:lnTo>
                    <a:pt x="1" y="810"/>
                  </a:lnTo>
                  <a:lnTo>
                    <a:pt x="0" y="790"/>
                  </a:lnTo>
                  <a:lnTo>
                    <a:pt x="0" y="781"/>
                  </a:lnTo>
                  <a:lnTo>
                    <a:pt x="1" y="773"/>
                  </a:lnTo>
                  <a:lnTo>
                    <a:pt x="1" y="765"/>
                  </a:lnTo>
                  <a:lnTo>
                    <a:pt x="2" y="757"/>
                  </a:lnTo>
                  <a:lnTo>
                    <a:pt x="4" y="750"/>
                  </a:lnTo>
                  <a:lnTo>
                    <a:pt x="5" y="741"/>
                  </a:lnTo>
                  <a:lnTo>
                    <a:pt x="7" y="732"/>
                  </a:lnTo>
                  <a:lnTo>
                    <a:pt x="9" y="723"/>
                  </a:lnTo>
                  <a:lnTo>
                    <a:pt x="329" y="727"/>
                  </a:lnTo>
                  <a:lnTo>
                    <a:pt x="329" y="732"/>
                  </a:lnTo>
                  <a:lnTo>
                    <a:pt x="329" y="736"/>
                  </a:lnTo>
                  <a:lnTo>
                    <a:pt x="328" y="742"/>
                  </a:lnTo>
                  <a:lnTo>
                    <a:pt x="327" y="747"/>
                  </a:lnTo>
                  <a:lnTo>
                    <a:pt x="327" y="752"/>
                  </a:lnTo>
                  <a:lnTo>
                    <a:pt x="326" y="756"/>
                  </a:lnTo>
                  <a:lnTo>
                    <a:pt x="325" y="761"/>
                  </a:lnTo>
                  <a:lnTo>
                    <a:pt x="325" y="765"/>
                  </a:lnTo>
                  <a:lnTo>
                    <a:pt x="326" y="775"/>
                  </a:lnTo>
                  <a:lnTo>
                    <a:pt x="326" y="784"/>
                  </a:lnTo>
                  <a:lnTo>
                    <a:pt x="328" y="793"/>
                  </a:lnTo>
                  <a:lnTo>
                    <a:pt x="329" y="802"/>
                  </a:lnTo>
                  <a:lnTo>
                    <a:pt x="332" y="812"/>
                  </a:lnTo>
                  <a:lnTo>
                    <a:pt x="334" y="819"/>
                  </a:lnTo>
                  <a:lnTo>
                    <a:pt x="337" y="827"/>
                  </a:lnTo>
                  <a:lnTo>
                    <a:pt x="341" y="833"/>
                  </a:lnTo>
                  <a:lnTo>
                    <a:pt x="349" y="846"/>
                  </a:lnTo>
                  <a:lnTo>
                    <a:pt x="358" y="857"/>
                  </a:lnTo>
                  <a:lnTo>
                    <a:pt x="370" y="869"/>
                  </a:lnTo>
                  <a:lnTo>
                    <a:pt x="381" y="878"/>
                  </a:lnTo>
                  <a:lnTo>
                    <a:pt x="395" y="885"/>
                  </a:lnTo>
                  <a:lnTo>
                    <a:pt x="408" y="891"/>
                  </a:lnTo>
                  <a:lnTo>
                    <a:pt x="421" y="896"/>
                  </a:lnTo>
                  <a:lnTo>
                    <a:pt x="435" y="900"/>
                  </a:lnTo>
                  <a:lnTo>
                    <a:pt x="451" y="903"/>
                  </a:lnTo>
                  <a:lnTo>
                    <a:pt x="464" y="905"/>
                  </a:lnTo>
                  <a:lnTo>
                    <a:pt x="478" y="907"/>
                  </a:lnTo>
                  <a:lnTo>
                    <a:pt x="491" y="907"/>
                  </a:lnTo>
                  <a:lnTo>
                    <a:pt x="511" y="906"/>
                  </a:lnTo>
                  <a:lnTo>
                    <a:pt x="530" y="904"/>
                  </a:lnTo>
                  <a:lnTo>
                    <a:pt x="546" y="901"/>
                  </a:lnTo>
                  <a:lnTo>
                    <a:pt x="562" y="897"/>
                  </a:lnTo>
                  <a:lnTo>
                    <a:pt x="576" y="891"/>
                  </a:lnTo>
                  <a:lnTo>
                    <a:pt x="590" y="885"/>
                  </a:lnTo>
                  <a:lnTo>
                    <a:pt x="601" y="877"/>
                  </a:lnTo>
                  <a:lnTo>
                    <a:pt x="611" y="869"/>
                  </a:lnTo>
                  <a:lnTo>
                    <a:pt x="620" y="858"/>
                  </a:lnTo>
                  <a:lnTo>
                    <a:pt x="628" y="849"/>
                  </a:lnTo>
                  <a:lnTo>
                    <a:pt x="634" y="839"/>
                  </a:lnTo>
                  <a:lnTo>
                    <a:pt x="641" y="828"/>
                  </a:lnTo>
                  <a:lnTo>
                    <a:pt x="645" y="817"/>
                  </a:lnTo>
                  <a:lnTo>
                    <a:pt x="648" y="806"/>
                  </a:lnTo>
                  <a:lnTo>
                    <a:pt x="649" y="793"/>
                  </a:lnTo>
                  <a:lnTo>
                    <a:pt x="650" y="782"/>
                  </a:lnTo>
                  <a:lnTo>
                    <a:pt x="649" y="767"/>
                  </a:lnTo>
                  <a:lnTo>
                    <a:pt x="647" y="754"/>
                  </a:lnTo>
                  <a:lnTo>
                    <a:pt x="643" y="739"/>
                  </a:lnTo>
                  <a:lnTo>
                    <a:pt x="636" y="727"/>
                  </a:lnTo>
                  <a:lnTo>
                    <a:pt x="629" y="717"/>
                  </a:lnTo>
                  <a:lnTo>
                    <a:pt x="621" y="707"/>
                  </a:lnTo>
                  <a:lnTo>
                    <a:pt x="612" y="697"/>
                  </a:lnTo>
                  <a:lnTo>
                    <a:pt x="602" y="689"/>
                  </a:lnTo>
                  <a:lnTo>
                    <a:pt x="591" y="680"/>
                  </a:lnTo>
                  <a:lnTo>
                    <a:pt x="577" y="671"/>
                  </a:lnTo>
                  <a:lnTo>
                    <a:pt x="563" y="664"/>
                  </a:lnTo>
                  <a:lnTo>
                    <a:pt x="550" y="657"/>
                  </a:lnTo>
                  <a:lnTo>
                    <a:pt x="520" y="644"/>
                  </a:lnTo>
                  <a:lnTo>
                    <a:pt x="487" y="632"/>
                  </a:lnTo>
                  <a:lnTo>
                    <a:pt x="383" y="586"/>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200" name="Freeform 40"/>
            <p:cNvSpPr>
              <a:spLocks/>
            </p:cNvSpPr>
            <p:nvPr/>
          </p:nvSpPr>
          <p:spPr bwMode="auto">
            <a:xfrm>
              <a:off x="5112" y="4022"/>
              <a:ext cx="32" cy="55"/>
            </a:xfrm>
            <a:custGeom>
              <a:avLst/>
              <a:gdLst/>
              <a:ahLst/>
              <a:cxnLst>
                <a:cxn ang="0">
                  <a:pos x="385" y="894"/>
                </a:cxn>
                <a:cxn ang="0">
                  <a:pos x="375" y="937"/>
                </a:cxn>
                <a:cxn ang="0">
                  <a:pos x="370" y="967"/>
                </a:cxn>
                <a:cxn ang="0">
                  <a:pos x="368" y="989"/>
                </a:cxn>
                <a:cxn ang="0">
                  <a:pos x="368" y="1011"/>
                </a:cxn>
                <a:cxn ang="0">
                  <a:pos x="372" y="1032"/>
                </a:cxn>
                <a:cxn ang="0">
                  <a:pos x="381" y="1047"/>
                </a:cxn>
                <a:cxn ang="0">
                  <a:pos x="393" y="1060"/>
                </a:cxn>
                <a:cxn ang="0">
                  <a:pos x="407" y="1069"/>
                </a:cxn>
                <a:cxn ang="0">
                  <a:pos x="425" y="1076"/>
                </a:cxn>
                <a:cxn ang="0">
                  <a:pos x="443" y="1080"/>
                </a:cxn>
                <a:cxn ang="0">
                  <a:pos x="461" y="1082"/>
                </a:cxn>
                <a:cxn ang="0">
                  <a:pos x="484" y="1082"/>
                </a:cxn>
                <a:cxn ang="0">
                  <a:pos x="511" y="1080"/>
                </a:cxn>
                <a:cxn ang="0">
                  <a:pos x="536" y="1075"/>
                </a:cxn>
                <a:cxn ang="0">
                  <a:pos x="565" y="1069"/>
                </a:cxn>
                <a:cxn ang="0">
                  <a:pos x="525" y="1238"/>
                </a:cxn>
                <a:cxn ang="0">
                  <a:pos x="476" y="1250"/>
                </a:cxn>
                <a:cxn ang="0">
                  <a:pos x="422" y="1260"/>
                </a:cxn>
                <a:cxn ang="0">
                  <a:pos x="362" y="1268"/>
                </a:cxn>
                <a:cxn ang="0">
                  <a:pos x="292" y="1271"/>
                </a:cxn>
                <a:cxn ang="0">
                  <a:pos x="253" y="1271"/>
                </a:cxn>
                <a:cxn ang="0">
                  <a:pos x="215" y="1266"/>
                </a:cxn>
                <a:cxn ang="0">
                  <a:pos x="176" y="1259"/>
                </a:cxn>
                <a:cxn ang="0">
                  <a:pos x="138" y="1246"/>
                </a:cxn>
                <a:cxn ang="0">
                  <a:pos x="96" y="1231"/>
                </a:cxn>
                <a:cxn ang="0">
                  <a:pos x="65" y="1212"/>
                </a:cxn>
                <a:cxn ang="0">
                  <a:pos x="41" y="1190"/>
                </a:cxn>
                <a:cxn ang="0">
                  <a:pos x="23" y="1167"/>
                </a:cxn>
                <a:cxn ang="0">
                  <a:pos x="12" y="1141"/>
                </a:cxn>
                <a:cxn ang="0">
                  <a:pos x="5" y="1116"/>
                </a:cxn>
                <a:cxn ang="0">
                  <a:pos x="1" y="1088"/>
                </a:cxn>
                <a:cxn ang="0">
                  <a:pos x="0" y="1062"/>
                </a:cxn>
                <a:cxn ang="0">
                  <a:pos x="2" y="1021"/>
                </a:cxn>
                <a:cxn ang="0">
                  <a:pos x="8" y="983"/>
                </a:cxn>
                <a:cxn ang="0">
                  <a:pos x="17" y="942"/>
                </a:cxn>
                <a:cxn ang="0">
                  <a:pos x="29" y="899"/>
                </a:cxn>
                <a:cxn ang="0">
                  <a:pos x="29" y="389"/>
                </a:cxn>
                <a:cxn ang="0">
                  <a:pos x="213" y="251"/>
                </a:cxn>
                <a:cxn ang="0">
                  <a:pos x="642" y="0"/>
                </a:cxn>
                <a:cxn ang="0">
                  <a:pos x="750" y="251"/>
                </a:cxn>
                <a:cxn ang="0">
                  <a:pos x="529" y="389"/>
                </a:cxn>
              </a:cxnLst>
              <a:rect l="0" t="0" r="r" b="b"/>
              <a:pathLst>
                <a:path w="750" h="1271">
                  <a:moveTo>
                    <a:pt x="392" y="866"/>
                  </a:moveTo>
                  <a:lnTo>
                    <a:pt x="385" y="894"/>
                  </a:lnTo>
                  <a:lnTo>
                    <a:pt x="379" y="919"/>
                  </a:lnTo>
                  <a:lnTo>
                    <a:pt x="375" y="937"/>
                  </a:lnTo>
                  <a:lnTo>
                    <a:pt x="372" y="953"/>
                  </a:lnTo>
                  <a:lnTo>
                    <a:pt x="370" y="967"/>
                  </a:lnTo>
                  <a:lnTo>
                    <a:pt x="368" y="979"/>
                  </a:lnTo>
                  <a:lnTo>
                    <a:pt x="368" y="989"/>
                  </a:lnTo>
                  <a:lnTo>
                    <a:pt x="367" y="1000"/>
                  </a:lnTo>
                  <a:lnTo>
                    <a:pt x="368" y="1011"/>
                  </a:lnTo>
                  <a:lnTo>
                    <a:pt x="370" y="1021"/>
                  </a:lnTo>
                  <a:lnTo>
                    <a:pt x="372" y="1032"/>
                  </a:lnTo>
                  <a:lnTo>
                    <a:pt x="376" y="1040"/>
                  </a:lnTo>
                  <a:lnTo>
                    <a:pt x="381" y="1047"/>
                  </a:lnTo>
                  <a:lnTo>
                    <a:pt x="386" y="1054"/>
                  </a:lnTo>
                  <a:lnTo>
                    <a:pt x="393" y="1060"/>
                  </a:lnTo>
                  <a:lnTo>
                    <a:pt x="400" y="1065"/>
                  </a:lnTo>
                  <a:lnTo>
                    <a:pt x="407" y="1069"/>
                  </a:lnTo>
                  <a:lnTo>
                    <a:pt x="416" y="1073"/>
                  </a:lnTo>
                  <a:lnTo>
                    <a:pt x="425" y="1076"/>
                  </a:lnTo>
                  <a:lnTo>
                    <a:pt x="434" y="1078"/>
                  </a:lnTo>
                  <a:lnTo>
                    <a:pt x="443" y="1080"/>
                  </a:lnTo>
                  <a:lnTo>
                    <a:pt x="452" y="1082"/>
                  </a:lnTo>
                  <a:lnTo>
                    <a:pt x="461" y="1082"/>
                  </a:lnTo>
                  <a:lnTo>
                    <a:pt x="470" y="1082"/>
                  </a:lnTo>
                  <a:lnTo>
                    <a:pt x="484" y="1082"/>
                  </a:lnTo>
                  <a:lnTo>
                    <a:pt x="499" y="1081"/>
                  </a:lnTo>
                  <a:lnTo>
                    <a:pt x="511" y="1080"/>
                  </a:lnTo>
                  <a:lnTo>
                    <a:pt x="524" y="1077"/>
                  </a:lnTo>
                  <a:lnTo>
                    <a:pt x="536" y="1075"/>
                  </a:lnTo>
                  <a:lnTo>
                    <a:pt x="550" y="1072"/>
                  </a:lnTo>
                  <a:lnTo>
                    <a:pt x="565" y="1069"/>
                  </a:lnTo>
                  <a:lnTo>
                    <a:pt x="580" y="1066"/>
                  </a:lnTo>
                  <a:lnTo>
                    <a:pt x="525" y="1238"/>
                  </a:lnTo>
                  <a:lnTo>
                    <a:pt x="502" y="1244"/>
                  </a:lnTo>
                  <a:lnTo>
                    <a:pt x="476" y="1250"/>
                  </a:lnTo>
                  <a:lnTo>
                    <a:pt x="450" y="1255"/>
                  </a:lnTo>
                  <a:lnTo>
                    <a:pt x="422" y="1260"/>
                  </a:lnTo>
                  <a:lnTo>
                    <a:pt x="393" y="1265"/>
                  </a:lnTo>
                  <a:lnTo>
                    <a:pt x="362" y="1268"/>
                  </a:lnTo>
                  <a:lnTo>
                    <a:pt x="328" y="1271"/>
                  </a:lnTo>
                  <a:lnTo>
                    <a:pt x="292" y="1271"/>
                  </a:lnTo>
                  <a:lnTo>
                    <a:pt x="273" y="1271"/>
                  </a:lnTo>
                  <a:lnTo>
                    <a:pt x="253" y="1271"/>
                  </a:lnTo>
                  <a:lnTo>
                    <a:pt x="235" y="1268"/>
                  </a:lnTo>
                  <a:lnTo>
                    <a:pt x="215" y="1266"/>
                  </a:lnTo>
                  <a:lnTo>
                    <a:pt x="196" y="1263"/>
                  </a:lnTo>
                  <a:lnTo>
                    <a:pt x="176" y="1259"/>
                  </a:lnTo>
                  <a:lnTo>
                    <a:pt x="156" y="1253"/>
                  </a:lnTo>
                  <a:lnTo>
                    <a:pt x="138" y="1246"/>
                  </a:lnTo>
                  <a:lnTo>
                    <a:pt x="117" y="1239"/>
                  </a:lnTo>
                  <a:lnTo>
                    <a:pt x="96" y="1231"/>
                  </a:lnTo>
                  <a:lnTo>
                    <a:pt x="80" y="1222"/>
                  </a:lnTo>
                  <a:lnTo>
                    <a:pt x="65" y="1212"/>
                  </a:lnTo>
                  <a:lnTo>
                    <a:pt x="53" y="1201"/>
                  </a:lnTo>
                  <a:lnTo>
                    <a:pt x="41" y="1190"/>
                  </a:lnTo>
                  <a:lnTo>
                    <a:pt x="31" y="1179"/>
                  </a:lnTo>
                  <a:lnTo>
                    <a:pt x="23" y="1167"/>
                  </a:lnTo>
                  <a:lnTo>
                    <a:pt x="17" y="1154"/>
                  </a:lnTo>
                  <a:lnTo>
                    <a:pt x="12" y="1141"/>
                  </a:lnTo>
                  <a:lnTo>
                    <a:pt x="8" y="1129"/>
                  </a:lnTo>
                  <a:lnTo>
                    <a:pt x="5" y="1116"/>
                  </a:lnTo>
                  <a:lnTo>
                    <a:pt x="3" y="1103"/>
                  </a:lnTo>
                  <a:lnTo>
                    <a:pt x="1" y="1088"/>
                  </a:lnTo>
                  <a:lnTo>
                    <a:pt x="1" y="1075"/>
                  </a:lnTo>
                  <a:lnTo>
                    <a:pt x="0" y="1062"/>
                  </a:lnTo>
                  <a:lnTo>
                    <a:pt x="1" y="1043"/>
                  </a:lnTo>
                  <a:lnTo>
                    <a:pt x="2" y="1021"/>
                  </a:lnTo>
                  <a:lnTo>
                    <a:pt x="5" y="1002"/>
                  </a:lnTo>
                  <a:lnTo>
                    <a:pt x="8" y="983"/>
                  </a:lnTo>
                  <a:lnTo>
                    <a:pt x="13" y="961"/>
                  </a:lnTo>
                  <a:lnTo>
                    <a:pt x="17" y="942"/>
                  </a:lnTo>
                  <a:lnTo>
                    <a:pt x="23" y="921"/>
                  </a:lnTo>
                  <a:lnTo>
                    <a:pt x="29" y="899"/>
                  </a:lnTo>
                  <a:lnTo>
                    <a:pt x="175" y="389"/>
                  </a:lnTo>
                  <a:lnTo>
                    <a:pt x="29" y="389"/>
                  </a:lnTo>
                  <a:lnTo>
                    <a:pt x="71" y="251"/>
                  </a:lnTo>
                  <a:lnTo>
                    <a:pt x="213" y="251"/>
                  </a:lnTo>
                  <a:lnTo>
                    <a:pt x="267" y="59"/>
                  </a:lnTo>
                  <a:lnTo>
                    <a:pt x="642" y="0"/>
                  </a:lnTo>
                  <a:lnTo>
                    <a:pt x="567" y="251"/>
                  </a:lnTo>
                  <a:lnTo>
                    <a:pt x="750" y="251"/>
                  </a:lnTo>
                  <a:lnTo>
                    <a:pt x="712" y="389"/>
                  </a:lnTo>
                  <a:lnTo>
                    <a:pt x="529" y="389"/>
                  </a:lnTo>
                  <a:lnTo>
                    <a:pt x="392" y="866"/>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201" name="Freeform 41"/>
            <p:cNvSpPr>
              <a:spLocks noEditPoints="1"/>
            </p:cNvSpPr>
            <p:nvPr/>
          </p:nvSpPr>
          <p:spPr bwMode="auto">
            <a:xfrm>
              <a:off x="5140" y="4032"/>
              <a:ext cx="50" cy="45"/>
            </a:xfrm>
            <a:custGeom>
              <a:avLst/>
              <a:gdLst/>
              <a:ahLst/>
              <a:cxnLst>
                <a:cxn ang="0">
                  <a:pos x="436" y="342"/>
                </a:cxn>
                <a:cxn ang="0">
                  <a:pos x="482" y="254"/>
                </a:cxn>
                <a:cxn ang="0">
                  <a:pos x="522" y="208"/>
                </a:cxn>
                <a:cxn ang="0">
                  <a:pos x="559" y="178"/>
                </a:cxn>
                <a:cxn ang="0">
                  <a:pos x="606" y="157"/>
                </a:cxn>
                <a:cxn ang="0">
                  <a:pos x="660" y="147"/>
                </a:cxn>
                <a:cxn ang="0">
                  <a:pos x="723" y="152"/>
                </a:cxn>
                <a:cxn ang="0">
                  <a:pos x="774" y="176"/>
                </a:cxn>
                <a:cxn ang="0">
                  <a:pos x="806" y="216"/>
                </a:cxn>
                <a:cxn ang="0">
                  <a:pos x="820" y="270"/>
                </a:cxn>
                <a:cxn ang="0">
                  <a:pos x="815" y="341"/>
                </a:cxn>
                <a:cxn ang="0">
                  <a:pos x="801" y="401"/>
                </a:cxn>
                <a:cxn ang="0">
                  <a:pos x="724" y="731"/>
                </a:cxn>
                <a:cxn ang="0">
                  <a:pos x="684" y="808"/>
                </a:cxn>
                <a:cxn ang="0">
                  <a:pos x="634" y="856"/>
                </a:cxn>
                <a:cxn ang="0">
                  <a:pos x="595" y="879"/>
                </a:cxn>
                <a:cxn ang="0">
                  <a:pos x="544" y="892"/>
                </a:cxn>
                <a:cxn ang="0">
                  <a:pos x="482" y="894"/>
                </a:cxn>
                <a:cxn ang="0">
                  <a:pos x="418" y="880"/>
                </a:cxn>
                <a:cxn ang="0">
                  <a:pos x="370" y="843"/>
                </a:cxn>
                <a:cxn ang="0">
                  <a:pos x="340" y="787"/>
                </a:cxn>
                <a:cxn ang="0">
                  <a:pos x="334" y="709"/>
                </a:cxn>
                <a:cxn ang="0">
                  <a:pos x="350" y="617"/>
                </a:cxn>
                <a:cxn ang="0">
                  <a:pos x="1113" y="548"/>
                </a:cxn>
                <a:cxn ang="0">
                  <a:pos x="1138" y="444"/>
                </a:cxn>
                <a:cxn ang="0">
                  <a:pos x="1150" y="335"/>
                </a:cxn>
                <a:cxn ang="0">
                  <a:pos x="1138" y="240"/>
                </a:cxn>
                <a:cxn ang="0">
                  <a:pos x="1107" y="164"/>
                </a:cxn>
                <a:cxn ang="0">
                  <a:pos x="1058" y="106"/>
                </a:cxn>
                <a:cxn ang="0">
                  <a:pos x="995" y="63"/>
                </a:cxn>
                <a:cxn ang="0">
                  <a:pos x="923" y="32"/>
                </a:cxn>
                <a:cxn ang="0">
                  <a:pos x="844" y="13"/>
                </a:cxn>
                <a:cxn ang="0">
                  <a:pos x="679" y="0"/>
                </a:cxn>
                <a:cxn ang="0">
                  <a:pos x="553" y="7"/>
                </a:cxn>
                <a:cxn ang="0">
                  <a:pos x="446" y="28"/>
                </a:cxn>
                <a:cxn ang="0">
                  <a:pos x="358" y="58"/>
                </a:cxn>
                <a:cxn ang="0">
                  <a:pos x="284" y="97"/>
                </a:cxn>
                <a:cxn ang="0">
                  <a:pos x="223" y="144"/>
                </a:cxn>
                <a:cxn ang="0">
                  <a:pos x="174" y="194"/>
                </a:cxn>
                <a:cxn ang="0">
                  <a:pos x="104" y="302"/>
                </a:cxn>
                <a:cxn ang="0">
                  <a:pos x="63" y="396"/>
                </a:cxn>
                <a:cxn ang="0">
                  <a:pos x="30" y="503"/>
                </a:cxn>
                <a:cxn ang="0">
                  <a:pos x="7" y="610"/>
                </a:cxn>
                <a:cxn ang="0">
                  <a:pos x="0" y="707"/>
                </a:cxn>
                <a:cxn ang="0">
                  <a:pos x="8" y="792"/>
                </a:cxn>
                <a:cxn ang="0">
                  <a:pos x="33" y="865"/>
                </a:cxn>
                <a:cxn ang="0">
                  <a:pos x="74" y="922"/>
                </a:cxn>
                <a:cxn ang="0">
                  <a:pos x="129" y="968"/>
                </a:cxn>
                <a:cxn ang="0">
                  <a:pos x="196" y="1004"/>
                </a:cxn>
                <a:cxn ang="0">
                  <a:pos x="278" y="1027"/>
                </a:cxn>
                <a:cxn ang="0">
                  <a:pos x="369" y="1041"/>
                </a:cxn>
                <a:cxn ang="0">
                  <a:pos x="471" y="1046"/>
                </a:cxn>
                <a:cxn ang="0">
                  <a:pos x="648" y="1031"/>
                </a:cxn>
                <a:cxn ang="0">
                  <a:pos x="783" y="997"/>
                </a:cxn>
                <a:cxn ang="0">
                  <a:pos x="882" y="950"/>
                </a:cxn>
                <a:cxn ang="0">
                  <a:pos x="949" y="903"/>
                </a:cxn>
                <a:cxn ang="0">
                  <a:pos x="1003" y="848"/>
                </a:cxn>
                <a:cxn ang="0">
                  <a:pos x="1040" y="796"/>
                </a:cxn>
                <a:cxn ang="0">
                  <a:pos x="1078" y="707"/>
                </a:cxn>
              </a:cxnLst>
              <a:rect l="0" t="0" r="r" b="b"/>
              <a:pathLst>
                <a:path w="1150" h="1046">
                  <a:moveTo>
                    <a:pt x="412" y="410"/>
                  </a:moveTo>
                  <a:lnTo>
                    <a:pt x="419" y="388"/>
                  </a:lnTo>
                  <a:lnTo>
                    <a:pt x="428" y="365"/>
                  </a:lnTo>
                  <a:lnTo>
                    <a:pt x="436" y="342"/>
                  </a:lnTo>
                  <a:lnTo>
                    <a:pt x="446" y="319"/>
                  </a:lnTo>
                  <a:lnTo>
                    <a:pt x="457" y="297"/>
                  </a:lnTo>
                  <a:lnTo>
                    <a:pt x="469" y="275"/>
                  </a:lnTo>
                  <a:lnTo>
                    <a:pt x="482" y="254"/>
                  </a:lnTo>
                  <a:lnTo>
                    <a:pt x="496" y="235"/>
                  </a:lnTo>
                  <a:lnTo>
                    <a:pt x="504" y="225"/>
                  </a:lnTo>
                  <a:lnTo>
                    <a:pt x="512" y="216"/>
                  </a:lnTo>
                  <a:lnTo>
                    <a:pt x="522" y="208"/>
                  </a:lnTo>
                  <a:lnTo>
                    <a:pt x="530" y="199"/>
                  </a:lnTo>
                  <a:lnTo>
                    <a:pt x="540" y="191"/>
                  </a:lnTo>
                  <a:lnTo>
                    <a:pt x="549" y="184"/>
                  </a:lnTo>
                  <a:lnTo>
                    <a:pt x="559" y="178"/>
                  </a:lnTo>
                  <a:lnTo>
                    <a:pt x="570" y="172"/>
                  </a:lnTo>
                  <a:lnTo>
                    <a:pt x="582" y="167"/>
                  </a:lnTo>
                  <a:lnTo>
                    <a:pt x="594" y="161"/>
                  </a:lnTo>
                  <a:lnTo>
                    <a:pt x="606" y="157"/>
                  </a:lnTo>
                  <a:lnTo>
                    <a:pt x="618" y="153"/>
                  </a:lnTo>
                  <a:lnTo>
                    <a:pt x="631" y="151"/>
                  </a:lnTo>
                  <a:lnTo>
                    <a:pt x="645" y="149"/>
                  </a:lnTo>
                  <a:lnTo>
                    <a:pt x="660" y="147"/>
                  </a:lnTo>
                  <a:lnTo>
                    <a:pt x="675" y="147"/>
                  </a:lnTo>
                  <a:lnTo>
                    <a:pt x="692" y="148"/>
                  </a:lnTo>
                  <a:lnTo>
                    <a:pt x="709" y="149"/>
                  </a:lnTo>
                  <a:lnTo>
                    <a:pt x="723" y="152"/>
                  </a:lnTo>
                  <a:lnTo>
                    <a:pt x="738" y="156"/>
                  </a:lnTo>
                  <a:lnTo>
                    <a:pt x="751" y="162"/>
                  </a:lnTo>
                  <a:lnTo>
                    <a:pt x="762" y="169"/>
                  </a:lnTo>
                  <a:lnTo>
                    <a:pt x="774" y="176"/>
                  </a:lnTo>
                  <a:lnTo>
                    <a:pt x="783" y="184"/>
                  </a:lnTo>
                  <a:lnTo>
                    <a:pt x="792" y="194"/>
                  </a:lnTo>
                  <a:lnTo>
                    <a:pt x="799" y="205"/>
                  </a:lnTo>
                  <a:lnTo>
                    <a:pt x="806" y="216"/>
                  </a:lnTo>
                  <a:lnTo>
                    <a:pt x="811" y="227"/>
                  </a:lnTo>
                  <a:lnTo>
                    <a:pt x="815" y="241"/>
                  </a:lnTo>
                  <a:lnTo>
                    <a:pt x="818" y="254"/>
                  </a:lnTo>
                  <a:lnTo>
                    <a:pt x="820" y="270"/>
                  </a:lnTo>
                  <a:lnTo>
                    <a:pt x="820" y="284"/>
                  </a:lnTo>
                  <a:lnTo>
                    <a:pt x="820" y="304"/>
                  </a:lnTo>
                  <a:lnTo>
                    <a:pt x="818" y="323"/>
                  </a:lnTo>
                  <a:lnTo>
                    <a:pt x="815" y="341"/>
                  </a:lnTo>
                  <a:lnTo>
                    <a:pt x="812" y="359"/>
                  </a:lnTo>
                  <a:lnTo>
                    <a:pt x="808" y="374"/>
                  </a:lnTo>
                  <a:lnTo>
                    <a:pt x="805" y="389"/>
                  </a:lnTo>
                  <a:lnTo>
                    <a:pt x="801" y="401"/>
                  </a:lnTo>
                  <a:lnTo>
                    <a:pt x="799" y="410"/>
                  </a:lnTo>
                  <a:lnTo>
                    <a:pt x="412" y="410"/>
                  </a:lnTo>
                  <a:close/>
                  <a:moveTo>
                    <a:pt x="733" y="707"/>
                  </a:moveTo>
                  <a:lnTo>
                    <a:pt x="724" y="731"/>
                  </a:lnTo>
                  <a:lnTo>
                    <a:pt x="712" y="761"/>
                  </a:lnTo>
                  <a:lnTo>
                    <a:pt x="703" y="776"/>
                  </a:lnTo>
                  <a:lnTo>
                    <a:pt x="695" y="791"/>
                  </a:lnTo>
                  <a:lnTo>
                    <a:pt x="684" y="808"/>
                  </a:lnTo>
                  <a:lnTo>
                    <a:pt x="673" y="823"/>
                  </a:lnTo>
                  <a:lnTo>
                    <a:pt x="659" y="837"/>
                  </a:lnTo>
                  <a:lnTo>
                    <a:pt x="643" y="850"/>
                  </a:lnTo>
                  <a:lnTo>
                    <a:pt x="634" y="856"/>
                  </a:lnTo>
                  <a:lnTo>
                    <a:pt x="625" y="863"/>
                  </a:lnTo>
                  <a:lnTo>
                    <a:pt x="615" y="870"/>
                  </a:lnTo>
                  <a:lnTo>
                    <a:pt x="605" y="874"/>
                  </a:lnTo>
                  <a:lnTo>
                    <a:pt x="595" y="879"/>
                  </a:lnTo>
                  <a:lnTo>
                    <a:pt x="584" y="883"/>
                  </a:lnTo>
                  <a:lnTo>
                    <a:pt x="570" y="887"/>
                  </a:lnTo>
                  <a:lnTo>
                    <a:pt x="557" y="889"/>
                  </a:lnTo>
                  <a:lnTo>
                    <a:pt x="544" y="892"/>
                  </a:lnTo>
                  <a:lnTo>
                    <a:pt x="531" y="894"/>
                  </a:lnTo>
                  <a:lnTo>
                    <a:pt x="515" y="895"/>
                  </a:lnTo>
                  <a:lnTo>
                    <a:pt x="499" y="895"/>
                  </a:lnTo>
                  <a:lnTo>
                    <a:pt x="482" y="894"/>
                  </a:lnTo>
                  <a:lnTo>
                    <a:pt x="465" y="892"/>
                  </a:lnTo>
                  <a:lnTo>
                    <a:pt x="448" y="889"/>
                  </a:lnTo>
                  <a:lnTo>
                    <a:pt x="433" y="885"/>
                  </a:lnTo>
                  <a:lnTo>
                    <a:pt x="418" y="880"/>
                  </a:lnTo>
                  <a:lnTo>
                    <a:pt x="405" y="873"/>
                  </a:lnTo>
                  <a:lnTo>
                    <a:pt x="392" y="865"/>
                  </a:lnTo>
                  <a:lnTo>
                    <a:pt x="380" y="854"/>
                  </a:lnTo>
                  <a:lnTo>
                    <a:pt x="370" y="843"/>
                  </a:lnTo>
                  <a:lnTo>
                    <a:pt x="361" y="831"/>
                  </a:lnTo>
                  <a:lnTo>
                    <a:pt x="353" y="818"/>
                  </a:lnTo>
                  <a:lnTo>
                    <a:pt x="345" y="804"/>
                  </a:lnTo>
                  <a:lnTo>
                    <a:pt x="340" y="787"/>
                  </a:lnTo>
                  <a:lnTo>
                    <a:pt x="336" y="770"/>
                  </a:lnTo>
                  <a:lnTo>
                    <a:pt x="334" y="752"/>
                  </a:lnTo>
                  <a:lnTo>
                    <a:pt x="333" y="731"/>
                  </a:lnTo>
                  <a:lnTo>
                    <a:pt x="334" y="709"/>
                  </a:lnTo>
                  <a:lnTo>
                    <a:pt x="336" y="686"/>
                  </a:lnTo>
                  <a:lnTo>
                    <a:pt x="340" y="662"/>
                  </a:lnTo>
                  <a:lnTo>
                    <a:pt x="345" y="640"/>
                  </a:lnTo>
                  <a:lnTo>
                    <a:pt x="350" y="617"/>
                  </a:lnTo>
                  <a:lnTo>
                    <a:pt x="356" y="594"/>
                  </a:lnTo>
                  <a:lnTo>
                    <a:pt x="362" y="572"/>
                  </a:lnTo>
                  <a:lnTo>
                    <a:pt x="366" y="548"/>
                  </a:lnTo>
                  <a:lnTo>
                    <a:pt x="1113" y="548"/>
                  </a:lnTo>
                  <a:lnTo>
                    <a:pt x="1120" y="522"/>
                  </a:lnTo>
                  <a:lnTo>
                    <a:pt x="1127" y="495"/>
                  </a:lnTo>
                  <a:lnTo>
                    <a:pt x="1133" y="469"/>
                  </a:lnTo>
                  <a:lnTo>
                    <a:pt x="1138" y="444"/>
                  </a:lnTo>
                  <a:lnTo>
                    <a:pt x="1143" y="416"/>
                  </a:lnTo>
                  <a:lnTo>
                    <a:pt x="1146" y="390"/>
                  </a:lnTo>
                  <a:lnTo>
                    <a:pt x="1149" y="363"/>
                  </a:lnTo>
                  <a:lnTo>
                    <a:pt x="1150" y="335"/>
                  </a:lnTo>
                  <a:lnTo>
                    <a:pt x="1149" y="309"/>
                  </a:lnTo>
                  <a:lnTo>
                    <a:pt x="1146" y="285"/>
                  </a:lnTo>
                  <a:lnTo>
                    <a:pt x="1143" y="262"/>
                  </a:lnTo>
                  <a:lnTo>
                    <a:pt x="1138" y="240"/>
                  </a:lnTo>
                  <a:lnTo>
                    <a:pt x="1132" y="219"/>
                  </a:lnTo>
                  <a:lnTo>
                    <a:pt x="1125" y="199"/>
                  </a:lnTo>
                  <a:lnTo>
                    <a:pt x="1116" y="182"/>
                  </a:lnTo>
                  <a:lnTo>
                    <a:pt x="1107" y="164"/>
                  </a:lnTo>
                  <a:lnTo>
                    <a:pt x="1096" y="148"/>
                  </a:lnTo>
                  <a:lnTo>
                    <a:pt x="1084" y="133"/>
                  </a:lnTo>
                  <a:lnTo>
                    <a:pt x="1071" y="119"/>
                  </a:lnTo>
                  <a:lnTo>
                    <a:pt x="1058" y="106"/>
                  </a:lnTo>
                  <a:lnTo>
                    <a:pt x="1044" y="94"/>
                  </a:lnTo>
                  <a:lnTo>
                    <a:pt x="1028" y="83"/>
                  </a:lnTo>
                  <a:lnTo>
                    <a:pt x="1011" y="72"/>
                  </a:lnTo>
                  <a:lnTo>
                    <a:pt x="995" y="63"/>
                  </a:lnTo>
                  <a:lnTo>
                    <a:pt x="978" y="54"/>
                  </a:lnTo>
                  <a:lnTo>
                    <a:pt x="961" y="46"/>
                  </a:lnTo>
                  <a:lnTo>
                    <a:pt x="941" y="40"/>
                  </a:lnTo>
                  <a:lnTo>
                    <a:pt x="923" y="32"/>
                  </a:lnTo>
                  <a:lnTo>
                    <a:pt x="904" y="27"/>
                  </a:lnTo>
                  <a:lnTo>
                    <a:pt x="884" y="21"/>
                  </a:lnTo>
                  <a:lnTo>
                    <a:pt x="864" y="17"/>
                  </a:lnTo>
                  <a:lnTo>
                    <a:pt x="844" y="13"/>
                  </a:lnTo>
                  <a:lnTo>
                    <a:pt x="802" y="7"/>
                  </a:lnTo>
                  <a:lnTo>
                    <a:pt x="761" y="3"/>
                  </a:lnTo>
                  <a:lnTo>
                    <a:pt x="720" y="1"/>
                  </a:lnTo>
                  <a:lnTo>
                    <a:pt x="679" y="0"/>
                  </a:lnTo>
                  <a:lnTo>
                    <a:pt x="645" y="1"/>
                  </a:lnTo>
                  <a:lnTo>
                    <a:pt x="613" y="2"/>
                  </a:lnTo>
                  <a:lnTo>
                    <a:pt x="583" y="4"/>
                  </a:lnTo>
                  <a:lnTo>
                    <a:pt x="553" y="7"/>
                  </a:lnTo>
                  <a:lnTo>
                    <a:pt x="525" y="11"/>
                  </a:lnTo>
                  <a:lnTo>
                    <a:pt x="497" y="15"/>
                  </a:lnTo>
                  <a:lnTo>
                    <a:pt x="472" y="21"/>
                  </a:lnTo>
                  <a:lnTo>
                    <a:pt x="446" y="28"/>
                  </a:lnTo>
                  <a:lnTo>
                    <a:pt x="422" y="34"/>
                  </a:lnTo>
                  <a:lnTo>
                    <a:pt x="400" y="42"/>
                  </a:lnTo>
                  <a:lnTo>
                    <a:pt x="378" y="50"/>
                  </a:lnTo>
                  <a:lnTo>
                    <a:pt x="358" y="58"/>
                  </a:lnTo>
                  <a:lnTo>
                    <a:pt x="338" y="67"/>
                  </a:lnTo>
                  <a:lnTo>
                    <a:pt x="318" y="76"/>
                  </a:lnTo>
                  <a:lnTo>
                    <a:pt x="301" y="87"/>
                  </a:lnTo>
                  <a:lnTo>
                    <a:pt x="284" y="97"/>
                  </a:lnTo>
                  <a:lnTo>
                    <a:pt x="267" y="109"/>
                  </a:lnTo>
                  <a:lnTo>
                    <a:pt x="251" y="120"/>
                  </a:lnTo>
                  <a:lnTo>
                    <a:pt x="237" y="131"/>
                  </a:lnTo>
                  <a:lnTo>
                    <a:pt x="223" y="144"/>
                  </a:lnTo>
                  <a:lnTo>
                    <a:pt x="211" y="156"/>
                  </a:lnTo>
                  <a:lnTo>
                    <a:pt x="196" y="169"/>
                  </a:lnTo>
                  <a:lnTo>
                    <a:pt x="185" y="182"/>
                  </a:lnTo>
                  <a:lnTo>
                    <a:pt x="174" y="194"/>
                  </a:lnTo>
                  <a:lnTo>
                    <a:pt x="154" y="221"/>
                  </a:lnTo>
                  <a:lnTo>
                    <a:pt x="135" y="248"/>
                  </a:lnTo>
                  <a:lnTo>
                    <a:pt x="118" y="275"/>
                  </a:lnTo>
                  <a:lnTo>
                    <a:pt x="104" y="302"/>
                  </a:lnTo>
                  <a:lnTo>
                    <a:pt x="93" y="324"/>
                  </a:lnTo>
                  <a:lnTo>
                    <a:pt x="83" y="346"/>
                  </a:lnTo>
                  <a:lnTo>
                    <a:pt x="72" y="371"/>
                  </a:lnTo>
                  <a:lnTo>
                    <a:pt x="63" y="396"/>
                  </a:lnTo>
                  <a:lnTo>
                    <a:pt x="54" y="422"/>
                  </a:lnTo>
                  <a:lnTo>
                    <a:pt x="45" y="449"/>
                  </a:lnTo>
                  <a:lnTo>
                    <a:pt x="37" y="475"/>
                  </a:lnTo>
                  <a:lnTo>
                    <a:pt x="30" y="503"/>
                  </a:lnTo>
                  <a:lnTo>
                    <a:pt x="23" y="530"/>
                  </a:lnTo>
                  <a:lnTo>
                    <a:pt x="18" y="557"/>
                  </a:lnTo>
                  <a:lnTo>
                    <a:pt x="13" y="584"/>
                  </a:lnTo>
                  <a:lnTo>
                    <a:pt x="7" y="610"/>
                  </a:lnTo>
                  <a:lnTo>
                    <a:pt x="4" y="636"/>
                  </a:lnTo>
                  <a:lnTo>
                    <a:pt x="2" y="660"/>
                  </a:lnTo>
                  <a:lnTo>
                    <a:pt x="0" y="685"/>
                  </a:lnTo>
                  <a:lnTo>
                    <a:pt x="0" y="707"/>
                  </a:lnTo>
                  <a:lnTo>
                    <a:pt x="0" y="729"/>
                  </a:lnTo>
                  <a:lnTo>
                    <a:pt x="2" y="752"/>
                  </a:lnTo>
                  <a:lnTo>
                    <a:pt x="4" y="772"/>
                  </a:lnTo>
                  <a:lnTo>
                    <a:pt x="8" y="792"/>
                  </a:lnTo>
                  <a:lnTo>
                    <a:pt x="13" y="812"/>
                  </a:lnTo>
                  <a:lnTo>
                    <a:pt x="19" y="830"/>
                  </a:lnTo>
                  <a:lnTo>
                    <a:pt x="26" y="847"/>
                  </a:lnTo>
                  <a:lnTo>
                    <a:pt x="33" y="865"/>
                  </a:lnTo>
                  <a:lnTo>
                    <a:pt x="42" y="880"/>
                  </a:lnTo>
                  <a:lnTo>
                    <a:pt x="52" y="895"/>
                  </a:lnTo>
                  <a:lnTo>
                    <a:pt x="62" y="908"/>
                  </a:lnTo>
                  <a:lnTo>
                    <a:pt x="74" y="922"/>
                  </a:lnTo>
                  <a:lnTo>
                    <a:pt x="87" y="936"/>
                  </a:lnTo>
                  <a:lnTo>
                    <a:pt x="100" y="947"/>
                  </a:lnTo>
                  <a:lnTo>
                    <a:pt x="113" y="958"/>
                  </a:lnTo>
                  <a:lnTo>
                    <a:pt x="129" y="968"/>
                  </a:lnTo>
                  <a:lnTo>
                    <a:pt x="145" y="978"/>
                  </a:lnTo>
                  <a:lnTo>
                    <a:pt x="161" y="987"/>
                  </a:lnTo>
                  <a:lnTo>
                    <a:pt x="178" y="996"/>
                  </a:lnTo>
                  <a:lnTo>
                    <a:pt x="196" y="1004"/>
                  </a:lnTo>
                  <a:lnTo>
                    <a:pt x="216" y="1011"/>
                  </a:lnTo>
                  <a:lnTo>
                    <a:pt x="236" y="1017"/>
                  </a:lnTo>
                  <a:lnTo>
                    <a:pt x="256" y="1022"/>
                  </a:lnTo>
                  <a:lnTo>
                    <a:pt x="278" y="1027"/>
                  </a:lnTo>
                  <a:lnTo>
                    <a:pt x="299" y="1031"/>
                  </a:lnTo>
                  <a:lnTo>
                    <a:pt x="321" y="1035"/>
                  </a:lnTo>
                  <a:lnTo>
                    <a:pt x="345" y="1038"/>
                  </a:lnTo>
                  <a:lnTo>
                    <a:pt x="369" y="1041"/>
                  </a:lnTo>
                  <a:lnTo>
                    <a:pt x="394" y="1043"/>
                  </a:lnTo>
                  <a:lnTo>
                    <a:pt x="418" y="1045"/>
                  </a:lnTo>
                  <a:lnTo>
                    <a:pt x="444" y="1045"/>
                  </a:lnTo>
                  <a:lnTo>
                    <a:pt x="471" y="1046"/>
                  </a:lnTo>
                  <a:lnTo>
                    <a:pt x="520" y="1045"/>
                  </a:lnTo>
                  <a:lnTo>
                    <a:pt x="564" y="1042"/>
                  </a:lnTo>
                  <a:lnTo>
                    <a:pt x="608" y="1037"/>
                  </a:lnTo>
                  <a:lnTo>
                    <a:pt x="648" y="1031"/>
                  </a:lnTo>
                  <a:lnTo>
                    <a:pt x="685" y="1024"/>
                  </a:lnTo>
                  <a:lnTo>
                    <a:pt x="720" y="1016"/>
                  </a:lnTo>
                  <a:lnTo>
                    <a:pt x="753" y="1007"/>
                  </a:lnTo>
                  <a:lnTo>
                    <a:pt x="783" y="997"/>
                  </a:lnTo>
                  <a:lnTo>
                    <a:pt x="812" y="985"/>
                  </a:lnTo>
                  <a:lnTo>
                    <a:pt x="838" y="973"/>
                  </a:lnTo>
                  <a:lnTo>
                    <a:pt x="861" y="962"/>
                  </a:lnTo>
                  <a:lnTo>
                    <a:pt x="882" y="950"/>
                  </a:lnTo>
                  <a:lnTo>
                    <a:pt x="902" y="939"/>
                  </a:lnTo>
                  <a:lnTo>
                    <a:pt x="920" y="926"/>
                  </a:lnTo>
                  <a:lnTo>
                    <a:pt x="935" y="914"/>
                  </a:lnTo>
                  <a:lnTo>
                    <a:pt x="949" y="903"/>
                  </a:lnTo>
                  <a:lnTo>
                    <a:pt x="966" y="889"/>
                  </a:lnTo>
                  <a:lnTo>
                    <a:pt x="980" y="876"/>
                  </a:lnTo>
                  <a:lnTo>
                    <a:pt x="992" y="862"/>
                  </a:lnTo>
                  <a:lnTo>
                    <a:pt x="1003" y="848"/>
                  </a:lnTo>
                  <a:lnTo>
                    <a:pt x="1013" y="835"/>
                  </a:lnTo>
                  <a:lnTo>
                    <a:pt x="1023" y="823"/>
                  </a:lnTo>
                  <a:lnTo>
                    <a:pt x="1033" y="810"/>
                  </a:lnTo>
                  <a:lnTo>
                    <a:pt x="1040" y="796"/>
                  </a:lnTo>
                  <a:lnTo>
                    <a:pt x="1052" y="773"/>
                  </a:lnTo>
                  <a:lnTo>
                    <a:pt x="1062" y="751"/>
                  </a:lnTo>
                  <a:lnTo>
                    <a:pt x="1070" y="727"/>
                  </a:lnTo>
                  <a:lnTo>
                    <a:pt x="1078" y="707"/>
                  </a:lnTo>
                  <a:lnTo>
                    <a:pt x="733" y="707"/>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202" name="Freeform 42"/>
            <p:cNvSpPr>
              <a:spLocks/>
            </p:cNvSpPr>
            <p:nvPr/>
          </p:nvSpPr>
          <p:spPr bwMode="auto">
            <a:xfrm>
              <a:off x="5191" y="4032"/>
              <a:ext cx="43" cy="44"/>
            </a:xfrm>
            <a:custGeom>
              <a:avLst/>
              <a:gdLst/>
              <a:ahLst/>
              <a:cxnLst>
                <a:cxn ang="0">
                  <a:pos x="0" y="1016"/>
                </a:cxn>
                <a:cxn ang="0">
                  <a:pos x="642" y="17"/>
                </a:cxn>
                <a:cxn ang="0">
                  <a:pos x="606" y="181"/>
                </a:cxn>
                <a:cxn ang="0">
                  <a:pos x="652" y="125"/>
                </a:cxn>
                <a:cxn ang="0">
                  <a:pos x="687" y="90"/>
                </a:cxn>
                <a:cxn ang="0">
                  <a:pos x="725" y="58"/>
                </a:cxn>
                <a:cxn ang="0">
                  <a:pos x="758" y="38"/>
                </a:cxn>
                <a:cxn ang="0">
                  <a:pos x="781" y="26"/>
                </a:cxn>
                <a:cxn ang="0">
                  <a:pos x="805" y="16"/>
                </a:cxn>
                <a:cxn ang="0">
                  <a:pos x="831" y="8"/>
                </a:cxn>
                <a:cxn ang="0">
                  <a:pos x="859" y="3"/>
                </a:cxn>
                <a:cxn ang="0">
                  <a:pos x="889" y="1"/>
                </a:cxn>
                <a:cxn ang="0">
                  <a:pos x="918" y="1"/>
                </a:cxn>
                <a:cxn ang="0">
                  <a:pos x="944" y="3"/>
                </a:cxn>
                <a:cxn ang="0">
                  <a:pos x="964" y="8"/>
                </a:cxn>
                <a:cxn ang="0">
                  <a:pos x="982" y="14"/>
                </a:cxn>
                <a:cxn ang="0">
                  <a:pos x="916" y="272"/>
                </a:cxn>
                <a:cxn ang="0">
                  <a:pos x="891" y="260"/>
                </a:cxn>
                <a:cxn ang="0">
                  <a:pos x="860" y="247"/>
                </a:cxn>
                <a:cxn ang="0">
                  <a:pos x="824" y="238"/>
                </a:cxn>
                <a:cxn ang="0">
                  <a:pos x="779" y="235"/>
                </a:cxn>
                <a:cxn ang="0">
                  <a:pos x="743" y="237"/>
                </a:cxn>
                <a:cxn ang="0">
                  <a:pos x="711" y="243"/>
                </a:cxn>
                <a:cxn ang="0">
                  <a:pos x="680" y="253"/>
                </a:cxn>
                <a:cxn ang="0">
                  <a:pos x="655" y="267"/>
                </a:cxn>
                <a:cxn ang="0">
                  <a:pos x="631" y="282"/>
                </a:cxn>
                <a:cxn ang="0">
                  <a:pos x="609" y="301"/>
                </a:cxn>
                <a:cxn ang="0">
                  <a:pos x="590" y="322"/>
                </a:cxn>
                <a:cxn ang="0">
                  <a:pos x="574" y="343"/>
                </a:cxn>
                <a:cxn ang="0">
                  <a:pos x="545" y="391"/>
                </a:cxn>
                <a:cxn ang="0">
                  <a:pos x="524" y="440"/>
                </a:cxn>
                <a:cxn ang="0">
                  <a:pos x="496" y="527"/>
                </a:cxn>
              </a:cxnLst>
              <a:rect l="0" t="0" r="r" b="b"/>
              <a:pathLst>
                <a:path w="991" h="1016">
                  <a:moveTo>
                    <a:pt x="358" y="1016"/>
                  </a:moveTo>
                  <a:lnTo>
                    <a:pt x="0" y="1016"/>
                  </a:lnTo>
                  <a:lnTo>
                    <a:pt x="283" y="17"/>
                  </a:lnTo>
                  <a:lnTo>
                    <a:pt x="642" y="17"/>
                  </a:lnTo>
                  <a:lnTo>
                    <a:pt x="579" y="218"/>
                  </a:lnTo>
                  <a:lnTo>
                    <a:pt x="606" y="181"/>
                  </a:lnTo>
                  <a:lnTo>
                    <a:pt x="637" y="144"/>
                  </a:lnTo>
                  <a:lnTo>
                    <a:pt x="652" y="125"/>
                  </a:lnTo>
                  <a:lnTo>
                    <a:pt x="669" y="107"/>
                  </a:lnTo>
                  <a:lnTo>
                    <a:pt x="687" y="90"/>
                  </a:lnTo>
                  <a:lnTo>
                    <a:pt x="706" y="73"/>
                  </a:lnTo>
                  <a:lnTo>
                    <a:pt x="725" y="58"/>
                  </a:lnTo>
                  <a:lnTo>
                    <a:pt x="747" y="44"/>
                  </a:lnTo>
                  <a:lnTo>
                    <a:pt x="758" y="38"/>
                  </a:lnTo>
                  <a:lnTo>
                    <a:pt x="769" y="31"/>
                  </a:lnTo>
                  <a:lnTo>
                    <a:pt x="781" y="26"/>
                  </a:lnTo>
                  <a:lnTo>
                    <a:pt x="793" y="21"/>
                  </a:lnTo>
                  <a:lnTo>
                    <a:pt x="805" y="16"/>
                  </a:lnTo>
                  <a:lnTo>
                    <a:pt x="818" y="12"/>
                  </a:lnTo>
                  <a:lnTo>
                    <a:pt x="831" y="8"/>
                  </a:lnTo>
                  <a:lnTo>
                    <a:pt x="845" y="6"/>
                  </a:lnTo>
                  <a:lnTo>
                    <a:pt x="859" y="3"/>
                  </a:lnTo>
                  <a:lnTo>
                    <a:pt x="874" y="2"/>
                  </a:lnTo>
                  <a:lnTo>
                    <a:pt x="889" y="1"/>
                  </a:lnTo>
                  <a:lnTo>
                    <a:pt x="904" y="0"/>
                  </a:lnTo>
                  <a:lnTo>
                    <a:pt x="918" y="1"/>
                  </a:lnTo>
                  <a:lnTo>
                    <a:pt x="932" y="2"/>
                  </a:lnTo>
                  <a:lnTo>
                    <a:pt x="944" y="3"/>
                  </a:lnTo>
                  <a:lnTo>
                    <a:pt x="954" y="5"/>
                  </a:lnTo>
                  <a:lnTo>
                    <a:pt x="964" y="8"/>
                  </a:lnTo>
                  <a:lnTo>
                    <a:pt x="973" y="11"/>
                  </a:lnTo>
                  <a:lnTo>
                    <a:pt x="982" y="14"/>
                  </a:lnTo>
                  <a:lnTo>
                    <a:pt x="991" y="17"/>
                  </a:lnTo>
                  <a:lnTo>
                    <a:pt x="916" y="272"/>
                  </a:lnTo>
                  <a:lnTo>
                    <a:pt x="904" y="266"/>
                  </a:lnTo>
                  <a:lnTo>
                    <a:pt x="891" y="260"/>
                  </a:lnTo>
                  <a:lnTo>
                    <a:pt x="877" y="253"/>
                  </a:lnTo>
                  <a:lnTo>
                    <a:pt x="860" y="247"/>
                  </a:lnTo>
                  <a:lnTo>
                    <a:pt x="843" y="242"/>
                  </a:lnTo>
                  <a:lnTo>
                    <a:pt x="824" y="238"/>
                  </a:lnTo>
                  <a:lnTo>
                    <a:pt x="802" y="236"/>
                  </a:lnTo>
                  <a:lnTo>
                    <a:pt x="779" y="235"/>
                  </a:lnTo>
                  <a:lnTo>
                    <a:pt x="761" y="235"/>
                  </a:lnTo>
                  <a:lnTo>
                    <a:pt x="743" y="237"/>
                  </a:lnTo>
                  <a:lnTo>
                    <a:pt x="726" y="240"/>
                  </a:lnTo>
                  <a:lnTo>
                    <a:pt x="711" y="243"/>
                  </a:lnTo>
                  <a:lnTo>
                    <a:pt x="695" y="248"/>
                  </a:lnTo>
                  <a:lnTo>
                    <a:pt x="680" y="253"/>
                  </a:lnTo>
                  <a:lnTo>
                    <a:pt x="667" y="260"/>
                  </a:lnTo>
                  <a:lnTo>
                    <a:pt x="655" y="267"/>
                  </a:lnTo>
                  <a:lnTo>
                    <a:pt x="643" y="274"/>
                  </a:lnTo>
                  <a:lnTo>
                    <a:pt x="631" y="282"/>
                  </a:lnTo>
                  <a:lnTo>
                    <a:pt x="620" y="292"/>
                  </a:lnTo>
                  <a:lnTo>
                    <a:pt x="609" y="301"/>
                  </a:lnTo>
                  <a:lnTo>
                    <a:pt x="599" y="311"/>
                  </a:lnTo>
                  <a:lnTo>
                    <a:pt x="590" y="322"/>
                  </a:lnTo>
                  <a:lnTo>
                    <a:pt x="582" y="332"/>
                  </a:lnTo>
                  <a:lnTo>
                    <a:pt x="574" y="343"/>
                  </a:lnTo>
                  <a:lnTo>
                    <a:pt x="559" y="367"/>
                  </a:lnTo>
                  <a:lnTo>
                    <a:pt x="545" y="391"/>
                  </a:lnTo>
                  <a:lnTo>
                    <a:pt x="534" y="414"/>
                  </a:lnTo>
                  <a:lnTo>
                    <a:pt x="524" y="440"/>
                  </a:lnTo>
                  <a:lnTo>
                    <a:pt x="508" y="486"/>
                  </a:lnTo>
                  <a:lnTo>
                    <a:pt x="496" y="527"/>
                  </a:lnTo>
                  <a:lnTo>
                    <a:pt x="358" y="1016"/>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92203" name="Freeform 43"/>
            <p:cNvSpPr>
              <a:spLocks/>
            </p:cNvSpPr>
            <p:nvPr/>
          </p:nvSpPr>
          <p:spPr bwMode="auto">
            <a:xfrm>
              <a:off x="5227" y="4032"/>
              <a:ext cx="52" cy="44"/>
            </a:xfrm>
            <a:custGeom>
              <a:avLst/>
              <a:gdLst/>
              <a:ahLst/>
              <a:cxnLst>
                <a:cxn ang="0">
                  <a:pos x="642" y="1016"/>
                </a:cxn>
                <a:cxn ang="0">
                  <a:pos x="819" y="391"/>
                </a:cxn>
                <a:cxn ang="0">
                  <a:pos x="831" y="349"/>
                </a:cxn>
                <a:cxn ang="0">
                  <a:pos x="842" y="309"/>
                </a:cxn>
                <a:cxn ang="0">
                  <a:pos x="848" y="274"/>
                </a:cxn>
                <a:cxn ang="0">
                  <a:pos x="849" y="252"/>
                </a:cxn>
                <a:cxn ang="0">
                  <a:pos x="846" y="236"/>
                </a:cxn>
                <a:cxn ang="0">
                  <a:pos x="841" y="220"/>
                </a:cxn>
                <a:cxn ang="0">
                  <a:pos x="833" y="205"/>
                </a:cxn>
                <a:cxn ang="0">
                  <a:pos x="822" y="191"/>
                </a:cxn>
                <a:cxn ang="0">
                  <a:pos x="808" y="181"/>
                </a:cxn>
                <a:cxn ang="0">
                  <a:pos x="789" y="173"/>
                </a:cxn>
                <a:cxn ang="0">
                  <a:pos x="766" y="169"/>
                </a:cxn>
                <a:cxn ang="0">
                  <a:pos x="736" y="169"/>
                </a:cxn>
                <a:cxn ang="0">
                  <a:pos x="700" y="177"/>
                </a:cxn>
                <a:cxn ang="0">
                  <a:pos x="664" y="191"/>
                </a:cxn>
                <a:cxn ang="0">
                  <a:pos x="631" y="213"/>
                </a:cxn>
                <a:cxn ang="0">
                  <a:pos x="603" y="239"/>
                </a:cxn>
                <a:cxn ang="0">
                  <a:pos x="582" y="266"/>
                </a:cxn>
                <a:cxn ang="0">
                  <a:pos x="565" y="300"/>
                </a:cxn>
                <a:cxn ang="0">
                  <a:pos x="548" y="346"/>
                </a:cxn>
                <a:cxn ang="0">
                  <a:pos x="358" y="1016"/>
                </a:cxn>
                <a:cxn ang="0">
                  <a:pos x="287" y="17"/>
                </a:cxn>
                <a:cxn ang="0">
                  <a:pos x="607" y="134"/>
                </a:cxn>
                <a:cxn ang="0">
                  <a:pos x="649" y="106"/>
                </a:cxn>
                <a:cxn ang="0">
                  <a:pos x="691" y="80"/>
                </a:cxn>
                <a:cxn ang="0">
                  <a:pos x="734" y="57"/>
                </a:cxn>
                <a:cxn ang="0">
                  <a:pos x="778" y="38"/>
                </a:cxn>
                <a:cxn ang="0">
                  <a:pos x="824" y="22"/>
                </a:cxn>
                <a:cxn ang="0">
                  <a:pos x="872" y="10"/>
                </a:cxn>
                <a:cxn ang="0">
                  <a:pos x="919" y="3"/>
                </a:cxn>
                <a:cxn ang="0">
                  <a:pos x="970" y="0"/>
                </a:cxn>
                <a:cxn ang="0">
                  <a:pos x="1001" y="1"/>
                </a:cxn>
                <a:cxn ang="0">
                  <a:pos x="1029" y="4"/>
                </a:cxn>
                <a:cxn ang="0">
                  <a:pos x="1054" y="9"/>
                </a:cxn>
                <a:cxn ang="0">
                  <a:pos x="1079" y="16"/>
                </a:cxn>
                <a:cxn ang="0">
                  <a:pos x="1101" y="25"/>
                </a:cxn>
                <a:cxn ang="0">
                  <a:pos x="1122" y="36"/>
                </a:cxn>
                <a:cxn ang="0">
                  <a:pos x="1140" y="48"/>
                </a:cxn>
                <a:cxn ang="0">
                  <a:pos x="1155" y="61"/>
                </a:cxn>
                <a:cxn ang="0">
                  <a:pos x="1170" y="75"/>
                </a:cxn>
                <a:cxn ang="0">
                  <a:pos x="1182" y="91"/>
                </a:cxn>
                <a:cxn ang="0">
                  <a:pos x="1193" y="108"/>
                </a:cxn>
                <a:cxn ang="0">
                  <a:pos x="1202" y="126"/>
                </a:cxn>
                <a:cxn ang="0">
                  <a:pos x="1212" y="165"/>
                </a:cxn>
                <a:cxn ang="0">
                  <a:pos x="1216" y="206"/>
                </a:cxn>
                <a:cxn ang="0">
                  <a:pos x="1213" y="253"/>
                </a:cxn>
                <a:cxn ang="0">
                  <a:pos x="1204" y="302"/>
                </a:cxn>
                <a:cxn ang="0">
                  <a:pos x="1192" y="350"/>
                </a:cxn>
                <a:cxn ang="0">
                  <a:pos x="1179" y="398"/>
                </a:cxn>
              </a:cxnLst>
              <a:rect l="0" t="0" r="r" b="b"/>
              <a:pathLst>
                <a:path w="1216" h="1016">
                  <a:moveTo>
                    <a:pt x="1004" y="1016"/>
                  </a:moveTo>
                  <a:lnTo>
                    <a:pt x="642" y="1016"/>
                  </a:lnTo>
                  <a:lnTo>
                    <a:pt x="813" y="410"/>
                  </a:lnTo>
                  <a:lnTo>
                    <a:pt x="819" y="391"/>
                  </a:lnTo>
                  <a:lnTo>
                    <a:pt x="825" y="370"/>
                  </a:lnTo>
                  <a:lnTo>
                    <a:pt x="831" y="349"/>
                  </a:lnTo>
                  <a:lnTo>
                    <a:pt x="837" y="329"/>
                  </a:lnTo>
                  <a:lnTo>
                    <a:pt x="842" y="309"/>
                  </a:lnTo>
                  <a:lnTo>
                    <a:pt x="846" y="291"/>
                  </a:lnTo>
                  <a:lnTo>
                    <a:pt x="848" y="274"/>
                  </a:lnTo>
                  <a:lnTo>
                    <a:pt x="849" y="260"/>
                  </a:lnTo>
                  <a:lnTo>
                    <a:pt x="849" y="252"/>
                  </a:lnTo>
                  <a:lnTo>
                    <a:pt x="848" y="244"/>
                  </a:lnTo>
                  <a:lnTo>
                    <a:pt x="846" y="236"/>
                  </a:lnTo>
                  <a:lnTo>
                    <a:pt x="844" y="228"/>
                  </a:lnTo>
                  <a:lnTo>
                    <a:pt x="841" y="220"/>
                  </a:lnTo>
                  <a:lnTo>
                    <a:pt x="838" y="212"/>
                  </a:lnTo>
                  <a:lnTo>
                    <a:pt x="833" y="205"/>
                  </a:lnTo>
                  <a:lnTo>
                    <a:pt x="828" y="199"/>
                  </a:lnTo>
                  <a:lnTo>
                    <a:pt x="822" y="191"/>
                  </a:lnTo>
                  <a:lnTo>
                    <a:pt x="816" y="186"/>
                  </a:lnTo>
                  <a:lnTo>
                    <a:pt x="808" y="181"/>
                  </a:lnTo>
                  <a:lnTo>
                    <a:pt x="799" y="176"/>
                  </a:lnTo>
                  <a:lnTo>
                    <a:pt x="789" y="173"/>
                  </a:lnTo>
                  <a:lnTo>
                    <a:pt x="778" y="170"/>
                  </a:lnTo>
                  <a:lnTo>
                    <a:pt x="766" y="169"/>
                  </a:lnTo>
                  <a:lnTo>
                    <a:pt x="754" y="168"/>
                  </a:lnTo>
                  <a:lnTo>
                    <a:pt x="736" y="169"/>
                  </a:lnTo>
                  <a:lnTo>
                    <a:pt x="719" y="172"/>
                  </a:lnTo>
                  <a:lnTo>
                    <a:pt x="700" y="177"/>
                  </a:lnTo>
                  <a:lnTo>
                    <a:pt x="682" y="183"/>
                  </a:lnTo>
                  <a:lnTo>
                    <a:pt x="664" y="191"/>
                  </a:lnTo>
                  <a:lnTo>
                    <a:pt x="648" y="202"/>
                  </a:lnTo>
                  <a:lnTo>
                    <a:pt x="631" y="213"/>
                  </a:lnTo>
                  <a:lnTo>
                    <a:pt x="617" y="227"/>
                  </a:lnTo>
                  <a:lnTo>
                    <a:pt x="603" y="239"/>
                  </a:lnTo>
                  <a:lnTo>
                    <a:pt x="592" y="251"/>
                  </a:lnTo>
                  <a:lnTo>
                    <a:pt x="582" y="266"/>
                  </a:lnTo>
                  <a:lnTo>
                    <a:pt x="573" y="281"/>
                  </a:lnTo>
                  <a:lnTo>
                    <a:pt x="565" y="300"/>
                  </a:lnTo>
                  <a:lnTo>
                    <a:pt x="557" y="321"/>
                  </a:lnTo>
                  <a:lnTo>
                    <a:pt x="548" y="346"/>
                  </a:lnTo>
                  <a:lnTo>
                    <a:pt x="541" y="376"/>
                  </a:lnTo>
                  <a:lnTo>
                    <a:pt x="358" y="1016"/>
                  </a:lnTo>
                  <a:lnTo>
                    <a:pt x="0" y="1016"/>
                  </a:lnTo>
                  <a:lnTo>
                    <a:pt x="287" y="17"/>
                  </a:lnTo>
                  <a:lnTo>
                    <a:pt x="642" y="17"/>
                  </a:lnTo>
                  <a:lnTo>
                    <a:pt x="607" y="134"/>
                  </a:lnTo>
                  <a:lnTo>
                    <a:pt x="628" y="120"/>
                  </a:lnTo>
                  <a:lnTo>
                    <a:pt x="649" y="106"/>
                  </a:lnTo>
                  <a:lnTo>
                    <a:pt x="670" y="92"/>
                  </a:lnTo>
                  <a:lnTo>
                    <a:pt x="691" y="80"/>
                  </a:lnTo>
                  <a:lnTo>
                    <a:pt x="713" y="68"/>
                  </a:lnTo>
                  <a:lnTo>
                    <a:pt x="734" y="57"/>
                  </a:lnTo>
                  <a:lnTo>
                    <a:pt x="756" y="47"/>
                  </a:lnTo>
                  <a:lnTo>
                    <a:pt x="778" y="38"/>
                  </a:lnTo>
                  <a:lnTo>
                    <a:pt x="801" y="29"/>
                  </a:lnTo>
                  <a:lnTo>
                    <a:pt x="824" y="22"/>
                  </a:lnTo>
                  <a:lnTo>
                    <a:pt x="847" y="15"/>
                  </a:lnTo>
                  <a:lnTo>
                    <a:pt x="872" y="10"/>
                  </a:lnTo>
                  <a:lnTo>
                    <a:pt x="895" y="6"/>
                  </a:lnTo>
                  <a:lnTo>
                    <a:pt x="919" y="3"/>
                  </a:lnTo>
                  <a:lnTo>
                    <a:pt x="946" y="1"/>
                  </a:lnTo>
                  <a:lnTo>
                    <a:pt x="970" y="0"/>
                  </a:lnTo>
                  <a:lnTo>
                    <a:pt x="985" y="1"/>
                  </a:lnTo>
                  <a:lnTo>
                    <a:pt x="1001" y="1"/>
                  </a:lnTo>
                  <a:lnTo>
                    <a:pt x="1016" y="3"/>
                  </a:lnTo>
                  <a:lnTo>
                    <a:pt x="1029" y="4"/>
                  </a:lnTo>
                  <a:lnTo>
                    <a:pt x="1042" y="7"/>
                  </a:lnTo>
                  <a:lnTo>
                    <a:pt x="1054" y="9"/>
                  </a:lnTo>
                  <a:lnTo>
                    <a:pt x="1067" y="12"/>
                  </a:lnTo>
                  <a:lnTo>
                    <a:pt x="1079" y="16"/>
                  </a:lnTo>
                  <a:lnTo>
                    <a:pt x="1091" y="21"/>
                  </a:lnTo>
                  <a:lnTo>
                    <a:pt x="1101" y="25"/>
                  </a:lnTo>
                  <a:lnTo>
                    <a:pt x="1111" y="30"/>
                  </a:lnTo>
                  <a:lnTo>
                    <a:pt x="1122" y="36"/>
                  </a:lnTo>
                  <a:lnTo>
                    <a:pt x="1131" y="42"/>
                  </a:lnTo>
                  <a:lnTo>
                    <a:pt x="1140" y="48"/>
                  </a:lnTo>
                  <a:lnTo>
                    <a:pt x="1148" y="54"/>
                  </a:lnTo>
                  <a:lnTo>
                    <a:pt x="1155" y="61"/>
                  </a:lnTo>
                  <a:lnTo>
                    <a:pt x="1164" y="67"/>
                  </a:lnTo>
                  <a:lnTo>
                    <a:pt x="1170" y="75"/>
                  </a:lnTo>
                  <a:lnTo>
                    <a:pt x="1176" y="83"/>
                  </a:lnTo>
                  <a:lnTo>
                    <a:pt x="1182" y="91"/>
                  </a:lnTo>
                  <a:lnTo>
                    <a:pt x="1188" y="100"/>
                  </a:lnTo>
                  <a:lnTo>
                    <a:pt x="1193" y="108"/>
                  </a:lnTo>
                  <a:lnTo>
                    <a:pt x="1198" y="117"/>
                  </a:lnTo>
                  <a:lnTo>
                    <a:pt x="1202" y="126"/>
                  </a:lnTo>
                  <a:lnTo>
                    <a:pt x="1208" y="145"/>
                  </a:lnTo>
                  <a:lnTo>
                    <a:pt x="1212" y="165"/>
                  </a:lnTo>
                  <a:lnTo>
                    <a:pt x="1215" y="184"/>
                  </a:lnTo>
                  <a:lnTo>
                    <a:pt x="1216" y="206"/>
                  </a:lnTo>
                  <a:lnTo>
                    <a:pt x="1215" y="230"/>
                  </a:lnTo>
                  <a:lnTo>
                    <a:pt x="1213" y="253"/>
                  </a:lnTo>
                  <a:lnTo>
                    <a:pt x="1209" y="277"/>
                  </a:lnTo>
                  <a:lnTo>
                    <a:pt x="1204" y="302"/>
                  </a:lnTo>
                  <a:lnTo>
                    <a:pt x="1198" y="326"/>
                  </a:lnTo>
                  <a:lnTo>
                    <a:pt x="1192" y="350"/>
                  </a:lnTo>
                  <a:lnTo>
                    <a:pt x="1186" y="374"/>
                  </a:lnTo>
                  <a:lnTo>
                    <a:pt x="1179" y="398"/>
                  </a:lnTo>
                  <a:lnTo>
                    <a:pt x="1004" y="1016"/>
                  </a:lnTo>
                  <a:close/>
                </a:path>
              </a:pathLst>
            </a:custGeom>
            <a:solidFill>
              <a:schemeClr val="tx1"/>
            </a:solidFill>
            <a:ln w="9525">
              <a:noFill/>
              <a:round/>
              <a:headEnd/>
              <a:tailEnd/>
            </a:ln>
          </p:spPr>
          <p:txBody>
            <a:bodyPr/>
            <a:lstStyle/>
            <a:p>
              <a:pPr eaLnBrk="0" fontAlgn="base" hangingPunct="0">
                <a:spcBef>
                  <a:spcPct val="0"/>
                </a:spcBef>
                <a:spcAft>
                  <a:spcPct val="0"/>
                </a:spcAft>
              </a:pPr>
              <a:endParaRPr lang="en-US" sz="800" b="1">
                <a:solidFill>
                  <a:srgbClr val="FFFFFF"/>
                </a:solidFill>
                <a:cs typeface="Arial" charset="0"/>
              </a:endParaRPr>
            </a:p>
          </p:txBody>
        </p:sp>
      </p:grpSp>
      <p:sp>
        <p:nvSpPr>
          <p:cNvPr id="92205" name="Text Box 45"/>
          <p:cNvSpPr txBox="1">
            <a:spLocks noChangeArrowheads="1"/>
          </p:cNvSpPr>
          <p:nvPr/>
        </p:nvSpPr>
        <p:spPr bwMode="auto">
          <a:xfrm>
            <a:off x="482600" y="4799410"/>
            <a:ext cx="1524000" cy="338554"/>
          </a:xfrm>
          <a:prstGeom prst="rect">
            <a:avLst/>
          </a:prstGeom>
          <a:noFill/>
          <a:ln w="12700">
            <a:noFill/>
            <a:miter lim="800000"/>
            <a:headEnd type="none" w="sm" len="sm"/>
            <a:tailEnd type="none" w="sm" len="sm"/>
          </a:ln>
          <a:effectLst/>
        </p:spPr>
        <p:txBody>
          <a:bodyPr>
            <a:spAutoFit/>
          </a:bodyPr>
          <a:lstStyle/>
          <a:p>
            <a:pPr eaLnBrk="0" fontAlgn="base" hangingPunct="0">
              <a:spcBef>
                <a:spcPct val="0"/>
              </a:spcBef>
              <a:spcAft>
                <a:spcPct val="0"/>
              </a:spcAft>
            </a:pPr>
            <a:r>
              <a:rPr lang="en-US" sz="800">
                <a:solidFill>
                  <a:srgbClr val="FFFFFF"/>
                </a:solidFill>
                <a:latin typeface="Times New Roman" pitchFamily="18" charset="0"/>
                <a:cs typeface="Arial" charset="0"/>
              </a:rPr>
              <a:t>©</a:t>
            </a:r>
            <a:r>
              <a:rPr lang="en-US" sz="800">
                <a:solidFill>
                  <a:srgbClr val="FFFFFF"/>
                </a:solidFill>
                <a:cs typeface="Arial" charset="0"/>
              </a:rPr>
              <a:t>WesternGeco</a:t>
            </a:r>
          </a:p>
          <a:p>
            <a:pPr eaLnBrk="0" fontAlgn="base" hangingPunct="0">
              <a:spcBef>
                <a:spcPct val="0"/>
              </a:spcBef>
              <a:spcAft>
                <a:spcPct val="0"/>
              </a:spcAft>
            </a:pPr>
            <a:r>
              <a:rPr lang="en-US" sz="800">
                <a:solidFill>
                  <a:srgbClr val="FFFFFF"/>
                </a:solidFill>
                <a:cs typeface="Arial" charset="0"/>
              </a:rPr>
              <a:t>February, 2003</a:t>
            </a:r>
            <a:endParaRPr lang="en-US" sz="800">
              <a:solidFill>
                <a:srgbClr val="FFFFFF"/>
              </a:solidFill>
              <a:latin typeface="Times New Roman" pitchFamily="18" charset="0"/>
              <a:cs typeface="Arial" charset="0"/>
            </a:endParaRPr>
          </a:p>
        </p:txBody>
      </p:sp>
      <p:sp>
        <p:nvSpPr>
          <p:cNvPr id="92211" name="Rectangle 51"/>
          <p:cNvSpPr>
            <a:spLocks noGrp="1" noChangeArrowheads="1"/>
          </p:cNvSpPr>
          <p:nvPr>
            <p:ph type="subTitle" idx="1"/>
          </p:nvPr>
        </p:nvSpPr>
        <p:spPr>
          <a:xfrm>
            <a:off x="1125541" y="2232422"/>
            <a:ext cx="6892925" cy="1314450"/>
          </a:xfrm>
        </p:spPr>
        <p:txBody>
          <a:bodyPr/>
          <a:lstStyle>
            <a:lvl1pPr marL="0" indent="0">
              <a:buFontTx/>
              <a:buNone/>
              <a:defRPr sz="3200"/>
            </a:lvl1pPr>
          </a:lstStyle>
          <a:p>
            <a:r>
              <a:rPr lang="en-US"/>
              <a:t>Click to edit Master subtitle style</a:t>
            </a:r>
          </a:p>
        </p:txBody>
      </p:sp>
      <p:sp>
        <p:nvSpPr>
          <p:cNvPr id="92212" name="Rectangle 52"/>
          <p:cNvSpPr>
            <a:spLocks noGrp="1" noChangeArrowheads="1"/>
          </p:cNvSpPr>
          <p:nvPr>
            <p:ph type="ctrTitle"/>
          </p:nvPr>
        </p:nvSpPr>
        <p:spPr>
          <a:xfrm>
            <a:off x="452438" y="825104"/>
            <a:ext cx="8310562" cy="857250"/>
          </a:xfrm>
        </p:spPr>
        <p:txBody>
          <a:bodyPr/>
          <a:lstStyle>
            <a:lvl1pPr>
              <a:defRPr sz="4000"/>
            </a:lvl1pPr>
          </a:lstStyle>
          <a:p>
            <a:r>
              <a:rPr lang="en-US"/>
              <a:t>Click to edit Master title style and enter</a:t>
            </a:r>
            <a:br>
              <a:rPr lang="en-US"/>
            </a:br>
            <a:r>
              <a:rPr lang="en-US"/>
              <a:t>to make two lines</a:t>
            </a:r>
          </a:p>
        </p:txBody>
      </p:sp>
      <p:sp>
        <p:nvSpPr>
          <p:cNvPr id="92216" name="TitleMasterClassification"/>
          <p:cNvSpPr txBox="1">
            <a:spLocks noChangeArrowheads="1"/>
          </p:cNvSpPr>
          <p:nvPr userDrawn="1"/>
        </p:nvSpPr>
        <p:spPr bwMode="auto">
          <a:xfrm>
            <a:off x="8686800" y="457200"/>
            <a:ext cx="457200" cy="3943350"/>
          </a:xfrm>
          <a:prstGeom prst="rect">
            <a:avLst/>
          </a:prstGeom>
          <a:noFill/>
          <a:ln w="12700">
            <a:noFill/>
            <a:miter lim="800000"/>
            <a:headEnd type="none" w="sm" len="sm"/>
            <a:tailEnd type="none" w="sm" len="sm"/>
          </a:ln>
          <a:effectLst/>
        </p:spPr>
        <p:txBody>
          <a:bodyPr vert="eaVert"/>
          <a:lstStyle/>
          <a:p>
            <a:pPr algn="ctr" eaLnBrk="0" fontAlgn="base" hangingPunct="0">
              <a:spcBef>
                <a:spcPct val="0"/>
              </a:spcBef>
              <a:spcAft>
                <a:spcPct val="0"/>
              </a:spcAft>
            </a:pPr>
            <a:r>
              <a:rPr lang="en-US" sz="1000" b="1">
                <a:solidFill>
                  <a:srgbClr val="C0C0C0"/>
                </a:solidFill>
                <a:latin typeface="Arial" charset="0"/>
                <a:cs typeface="Arial" charset="0"/>
              </a:rPr>
              <a:t>Schlumberger Private</a:t>
            </a:r>
          </a:p>
        </p:txBody>
      </p:sp>
    </p:spTree>
    <p:extLst>
      <p:ext uri="{BB962C8B-B14F-4D97-AF65-F5344CB8AC3E}">
        <p14:creationId xmlns:p14="http://schemas.microsoft.com/office/powerpoint/2010/main" xmlns="" val="182661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1496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628450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8001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001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8358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74134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0609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488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11/15/2014</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53146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95428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2263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47625"/>
            <a:ext cx="2057400"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47625"/>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09267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
            <a:ext cx="81915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4500" y="800100"/>
            <a:ext cx="4038600" cy="377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00100"/>
            <a:ext cx="4038600" cy="377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5747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pPr/>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4812507"/>
            <a:ext cx="762000" cy="273844"/>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pPr/>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pPr/>
              <a:t>11/15/2014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pPr/>
              <a:t>11/15/2014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11/15/2014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pPr/>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pPr/>
              <a:t>11/15/2014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pPr/>
              <a:t>11/15/2014</a:t>
            </a:fld>
            <a:endParaRPr lang="en-US" sz="1400" dirty="0">
              <a:solidFill>
                <a:schemeClr val="tx2"/>
              </a:solidFill>
            </a:endParaRPr>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chemeClr val="tx2"/>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4510"/>
                <a:invGamma/>
              </a:schemeClr>
            </a:gs>
            <a:gs pos="50000">
              <a:schemeClr val="bg1"/>
            </a:gs>
            <a:gs pos="100000">
              <a:schemeClr val="bg1">
                <a:gamma/>
                <a:shade val="54510"/>
                <a:invGamma/>
              </a:schemeClr>
            </a:gs>
          </a:gsLst>
          <a:lin ang="5400000" scaled="1"/>
        </a:gra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body" idx="1"/>
          </p:nvPr>
        </p:nvSpPr>
        <p:spPr bwMode="auto">
          <a:xfrm>
            <a:off x="444500" y="800100"/>
            <a:ext cx="8229600" cy="3771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Level 1 (28 pt) </a:t>
            </a:r>
          </a:p>
          <a:p>
            <a:pPr lvl="1"/>
            <a:r>
              <a:rPr lang="en-US" smtClean="0"/>
              <a:t>Second Level (28 pt)</a:t>
            </a:r>
          </a:p>
          <a:p>
            <a:pPr lvl="2"/>
            <a:r>
              <a:rPr lang="en-US" smtClean="0"/>
              <a:t>Third Level (24 pt)</a:t>
            </a:r>
          </a:p>
          <a:p>
            <a:pPr lvl="3"/>
            <a:r>
              <a:rPr lang="en-US" smtClean="0"/>
              <a:t>Fourth Level (24 pt)</a:t>
            </a:r>
          </a:p>
          <a:p>
            <a:pPr lvl="4"/>
            <a:r>
              <a:rPr lang="en-US" smtClean="0"/>
              <a:t>Fifth Level (20 pt)</a:t>
            </a:r>
          </a:p>
        </p:txBody>
      </p:sp>
      <p:sp>
        <p:nvSpPr>
          <p:cNvPr id="1111" name="Rectangle 87"/>
          <p:cNvSpPr>
            <a:spLocks noGrp="1" noChangeArrowheads="1"/>
          </p:cNvSpPr>
          <p:nvPr>
            <p:ph type="title"/>
          </p:nvPr>
        </p:nvSpPr>
        <p:spPr bwMode="auto">
          <a:xfrm>
            <a:off x="457200" y="47625"/>
            <a:ext cx="8191500" cy="685800"/>
          </a:xfrm>
          <a:prstGeom prst="rect">
            <a:avLst/>
          </a:prstGeom>
          <a:noFill/>
          <a:ln w="12700">
            <a:noFill/>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lvl="0"/>
            <a:r>
              <a:rPr lang="en-GB" smtClean="0"/>
              <a:t>Click for Title Line 1</a:t>
            </a:r>
            <a:br>
              <a:rPr lang="en-GB" smtClean="0"/>
            </a:br>
            <a:r>
              <a:rPr lang="en-GB" smtClean="0"/>
              <a:t>Click for Title Line 2</a:t>
            </a:r>
          </a:p>
        </p:txBody>
      </p:sp>
      <p:sp>
        <p:nvSpPr>
          <p:cNvPr id="1221" name="Classification"/>
          <p:cNvSpPr txBox="1">
            <a:spLocks noChangeArrowheads="1"/>
          </p:cNvSpPr>
          <p:nvPr userDrawn="1"/>
        </p:nvSpPr>
        <p:spPr bwMode="auto">
          <a:xfrm>
            <a:off x="8686800" y="457200"/>
            <a:ext cx="457200" cy="3943350"/>
          </a:xfrm>
          <a:prstGeom prst="rect">
            <a:avLst/>
          </a:prstGeom>
          <a:noFill/>
          <a:ln w="12700">
            <a:noFill/>
            <a:miter lim="800000"/>
            <a:headEnd type="none" w="sm" len="sm"/>
            <a:tailEnd type="none" w="sm" len="sm"/>
          </a:ln>
          <a:effectLst/>
        </p:spPr>
        <p:txBody>
          <a:bodyPr vert="eaVert"/>
          <a:lstStyle/>
          <a:p>
            <a:pPr algn="ctr" eaLnBrk="0" fontAlgn="base" hangingPunct="0">
              <a:spcBef>
                <a:spcPct val="0"/>
              </a:spcBef>
              <a:spcAft>
                <a:spcPct val="0"/>
              </a:spcAft>
            </a:pPr>
            <a:r>
              <a:rPr lang="en-US" sz="1000" b="1">
                <a:solidFill>
                  <a:srgbClr val="C0C0C0"/>
                </a:solidFill>
                <a:latin typeface="Arial" charset="0"/>
                <a:cs typeface="Arial" charset="0"/>
              </a:rPr>
              <a:t>Schlumberger Private</a:t>
            </a:r>
          </a:p>
        </p:txBody>
      </p:sp>
    </p:spTree>
    <p:extLst>
      <p:ext uri="{BB962C8B-B14F-4D97-AF65-F5344CB8AC3E}">
        <p14:creationId xmlns:p14="http://schemas.microsoft.com/office/powerpoint/2010/main" xmlns="" val="1236299820"/>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sldNum="0" hdr="0" ftr="0" dt="0"/>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Narrow" pitchFamily="34" charset="0"/>
        </a:defRPr>
      </a:lvl2pPr>
      <a:lvl3pPr algn="l" rtl="0" eaLnBrk="0" fontAlgn="base" hangingPunct="0">
        <a:lnSpc>
          <a:spcPct val="90000"/>
        </a:lnSpc>
        <a:spcBef>
          <a:spcPct val="0"/>
        </a:spcBef>
        <a:spcAft>
          <a:spcPct val="0"/>
        </a:spcAft>
        <a:defRPr sz="3200" b="1">
          <a:solidFill>
            <a:schemeClr val="tx2"/>
          </a:solidFill>
          <a:latin typeface="Arial Narrow" pitchFamily="34" charset="0"/>
        </a:defRPr>
      </a:lvl3pPr>
      <a:lvl4pPr algn="l" rtl="0" eaLnBrk="0" fontAlgn="base" hangingPunct="0">
        <a:lnSpc>
          <a:spcPct val="90000"/>
        </a:lnSpc>
        <a:spcBef>
          <a:spcPct val="0"/>
        </a:spcBef>
        <a:spcAft>
          <a:spcPct val="0"/>
        </a:spcAft>
        <a:defRPr sz="3200" b="1">
          <a:solidFill>
            <a:schemeClr val="tx2"/>
          </a:solidFill>
          <a:latin typeface="Arial Narrow" pitchFamily="34" charset="0"/>
        </a:defRPr>
      </a:lvl4pPr>
      <a:lvl5pPr algn="l" rtl="0" eaLnBrk="0" fontAlgn="base" hangingPunct="0">
        <a:lnSpc>
          <a:spcPct val="90000"/>
        </a:lnSpc>
        <a:spcBef>
          <a:spcPct val="0"/>
        </a:spcBef>
        <a:spcAft>
          <a:spcPct val="0"/>
        </a:spcAft>
        <a:defRPr sz="3200" b="1">
          <a:solidFill>
            <a:schemeClr val="tx2"/>
          </a:solidFill>
          <a:latin typeface="Arial Narrow" pitchFamily="34" charset="0"/>
        </a:defRPr>
      </a:lvl5pPr>
      <a:lvl6pPr marL="457200" algn="l" rtl="0" eaLnBrk="0" fontAlgn="base" hangingPunct="0">
        <a:lnSpc>
          <a:spcPct val="90000"/>
        </a:lnSpc>
        <a:spcBef>
          <a:spcPct val="0"/>
        </a:spcBef>
        <a:spcAft>
          <a:spcPct val="0"/>
        </a:spcAft>
        <a:defRPr sz="3200" b="1">
          <a:solidFill>
            <a:schemeClr val="tx2"/>
          </a:solidFill>
          <a:latin typeface="Arial Narrow" pitchFamily="34" charset="0"/>
        </a:defRPr>
      </a:lvl6pPr>
      <a:lvl7pPr marL="914400" algn="l" rtl="0" eaLnBrk="0" fontAlgn="base" hangingPunct="0">
        <a:lnSpc>
          <a:spcPct val="90000"/>
        </a:lnSpc>
        <a:spcBef>
          <a:spcPct val="0"/>
        </a:spcBef>
        <a:spcAft>
          <a:spcPct val="0"/>
        </a:spcAft>
        <a:defRPr sz="3200" b="1">
          <a:solidFill>
            <a:schemeClr val="tx2"/>
          </a:solidFill>
          <a:latin typeface="Arial Narrow" pitchFamily="34" charset="0"/>
        </a:defRPr>
      </a:lvl7pPr>
      <a:lvl8pPr marL="1371600" algn="l" rtl="0" eaLnBrk="0" fontAlgn="base" hangingPunct="0">
        <a:lnSpc>
          <a:spcPct val="90000"/>
        </a:lnSpc>
        <a:spcBef>
          <a:spcPct val="0"/>
        </a:spcBef>
        <a:spcAft>
          <a:spcPct val="0"/>
        </a:spcAft>
        <a:defRPr sz="3200" b="1">
          <a:solidFill>
            <a:schemeClr val="tx2"/>
          </a:solidFill>
          <a:latin typeface="Arial Narrow" pitchFamily="34" charset="0"/>
        </a:defRPr>
      </a:lvl8pPr>
      <a:lvl9pPr marL="1828800" algn="l" rtl="0" eaLnBrk="0" fontAlgn="base" hangingPunct="0">
        <a:lnSpc>
          <a:spcPct val="90000"/>
        </a:lnSpc>
        <a:spcBef>
          <a:spcPct val="0"/>
        </a:spcBef>
        <a:spcAft>
          <a:spcPct val="0"/>
        </a:spcAft>
        <a:defRPr sz="3200" b="1">
          <a:solidFill>
            <a:schemeClr val="tx2"/>
          </a:solidFill>
          <a:latin typeface="Arial Narrow" pitchFamily="34" charset="0"/>
        </a:defRPr>
      </a:lvl9pPr>
    </p:titleStyle>
    <p:bodyStyle>
      <a:lvl1pPr marL="285750" indent="-285750" algn="l" rtl="0" eaLnBrk="0" fontAlgn="base" hangingPunct="0">
        <a:spcBef>
          <a:spcPct val="30000"/>
        </a:spcBef>
        <a:spcAft>
          <a:spcPct val="0"/>
        </a:spcAft>
        <a:buClr>
          <a:schemeClr val="tx2"/>
        </a:buClr>
        <a:buSzPct val="120000"/>
        <a:buChar char="•"/>
        <a:defRPr sz="2800" b="1">
          <a:solidFill>
            <a:schemeClr val="tx1"/>
          </a:solidFill>
          <a:latin typeface="+mn-lt"/>
          <a:ea typeface="+mn-ea"/>
          <a:cs typeface="+mn-cs"/>
        </a:defRPr>
      </a:lvl1pPr>
      <a:lvl2pPr marL="628650" indent="-228600" algn="l" rtl="0" eaLnBrk="0" fontAlgn="base" hangingPunct="0">
        <a:spcBef>
          <a:spcPct val="30000"/>
        </a:spcBef>
        <a:spcAft>
          <a:spcPct val="0"/>
        </a:spcAft>
        <a:buClr>
          <a:schemeClr val="tx1"/>
        </a:buClr>
        <a:buSzPct val="85000"/>
        <a:buChar char="–"/>
        <a:defRPr sz="2800" b="1">
          <a:solidFill>
            <a:schemeClr val="tx1"/>
          </a:solidFill>
          <a:latin typeface="+mn-lt"/>
        </a:defRPr>
      </a:lvl2pPr>
      <a:lvl3pPr marL="971550" indent="-228600" algn="l" rtl="0" eaLnBrk="0" fontAlgn="base" hangingPunct="0">
        <a:spcBef>
          <a:spcPct val="30000"/>
        </a:spcBef>
        <a:spcAft>
          <a:spcPct val="0"/>
        </a:spcAft>
        <a:buClr>
          <a:srgbClr val="FAFD00"/>
        </a:buClr>
        <a:buSzPct val="120000"/>
        <a:buChar char="•"/>
        <a:defRPr sz="2400" b="1">
          <a:solidFill>
            <a:schemeClr val="tx1"/>
          </a:solidFill>
          <a:latin typeface="+mn-lt"/>
        </a:defRPr>
      </a:lvl3pPr>
      <a:lvl4pPr marL="1257300" indent="-171450" algn="l" rtl="0" eaLnBrk="0" fontAlgn="base" hangingPunct="0">
        <a:spcBef>
          <a:spcPct val="30000"/>
        </a:spcBef>
        <a:spcAft>
          <a:spcPct val="0"/>
        </a:spcAft>
        <a:buClr>
          <a:schemeClr val="tx1"/>
        </a:buClr>
        <a:buSzPct val="85000"/>
        <a:buChar char="–"/>
        <a:defRPr sz="2400" b="1">
          <a:solidFill>
            <a:schemeClr val="tx1"/>
          </a:solidFill>
          <a:latin typeface="+mn-lt"/>
        </a:defRPr>
      </a:lvl4pPr>
      <a:lvl5pPr marL="1543050" indent="-171450" algn="l" rtl="0" eaLnBrk="0" fontAlgn="base" hangingPunct="0">
        <a:spcBef>
          <a:spcPct val="30000"/>
        </a:spcBef>
        <a:spcAft>
          <a:spcPct val="0"/>
        </a:spcAft>
        <a:buClr>
          <a:srgbClr val="FAFD00"/>
        </a:buClr>
        <a:buSzPct val="120000"/>
        <a:buChar char="•"/>
        <a:defRPr sz="2000" b="1">
          <a:solidFill>
            <a:schemeClr val="tx1"/>
          </a:solidFill>
          <a:latin typeface="+mn-lt"/>
        </a:defRPr>
      </a:lvl5pPr>
      <a:lvl6pPr marL="2000250" indent="-171450" algn="l" rtl="0" eaLnBrk="0" fontAlgn="base" hangingPunct="0">
        <a:spcBef>
          <a:spcPct val="30000"/>
        </a:spcBef>
        <a:spcAft>
          <a:spcPct val="0"/>
        </a:spcAft>
        <a:buClr>
          <a:srgbClr val="FAFD00"/>
        </a:buClr>
        <a:buSzPct val="120000"/>
        <a:buChar char="•"/>
        <a:defRPr sz="2000" b="1">
          <a:solidFill>
            <a:schemeClr val="tx1"/>
          </a:solidFill>
          <a:latin typeface="+mn-lt"/>
        </a:defRPr>
      </a:lvl6pPr>
      <a:lvl7pPr marL="2457450" indent="-171450" algn="l" rtl="0" eaLnBrk="0" fontAlgn="base" hangingPunct="0">
        <a:spcBef>
          <a:spcPct val="30000"/>
        </a:spcBef>
        <a:spcAft>
          <a:spcPct val="0"/>
        </a:spcAft>
        <a:buClr>
          <a:srgbClr val="FAFD00"/>
        </a:buClr>
        <a:buSzPct val="120000"/>
        <a:buChar char="•"/>
        <a:defRPr sz="2000" b="1">
          <a:solidFill>
            <a:schemeClr val="tx1"/>
          </a:solidFill>
          <a:latin typeface="+mn-lt"/>
        </a:defRPr>
      </a:lvl7pPr>
      <a:lvl8pPr marL="2914650" indent="-171450" algn="l" rtl="0" eaLnBrk="0" fontAlgn="base" hangingPunct="0">
        <a:spcBef>
          <a:spcPct val="30000"/>
        </a:spcBef>
        <a:spcAft>
          <a:spcPct val="0"/>
        </a:spcAft>
        <a:buClr>
          <a:srgbClr val="FAFD00"/>
        </a:buClr>
        <a:buSzPct val="120000"/>
        <a:buChar char="•"/>
        <a:defRPr sz="2000" b="1">
          <a:solidFill>
            <a:schemeClr val="tx1"/>
          </a:solidFill>
          <a:latin typeface="+mn-lt"/>
        </a:defRPr>
      </a:lvl8pPr>
      <a:lvl9pPr marL="3371850" indent="-171450" algn="l" rtl="0" eaLnBrk="0" fontAlgn="base" hangingPunct="0">
        <a:spcBef>
          <a:spcPct val="30000"/>
        </a:spcBef>
        <a:spcAft>
          <a:spcPct val="0"/>
        </a:spcAft>
        <a:buClr>
          <a:srgbClr val="FAFD00"/>
        </a:buClr>
        <a:buSzPct val="12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altLang="zh-CN" sz="4000" dirty="0" smtClean="0">
                <a:ea typeface="Tahoma" pitchFamily="34" charset="0"/>
                <a:cs typeface="Tahoma" pitchFamily="34" charset="0"/>
              </a:rPr>
              <a:t>Multiple Attenuation:</a:t>
            </a:r>
            <a:br>
              <a:rPr lang="en-US" altLang="zh-CN" sz="4000" dirty="0" smtClean="0">
                <a:ea typeface="Tahoma" pitchFamily="34" charset="0"/>
                <a:cs typeface="Tahoma" pitchFamily="34" charset="0"/>
              </a:rPr>
            </a:br>
            <a:r>
              <a:rPr lang="en-US" altLang="zh-CN" sz="4000" dirty="0" smtClean="0">
                <a:ea typeface="Tahoma" pitchFamily="34" charset="0"/>
                <a:cs typeface="Tahoma" pitchFamily="34" charset="0"/>
              </a:rPr>
              <a:t>Recent Advances and the Road Ahead (2013)</a:t>
            </a:r>
            <a:endParaRPr lang="en-US" sz="4000" dirty="0"/>
          </a:p>
        </p:txBody>
      </p:sp>
      <p:sp>
        <p:nvSpPr>
          <p:cNvPr id="5" name="Subtitle 4"/>
          <p:cNvSpPr>
            <a:spLocks noGrp="1"/>
          </p:cNvSpPr>
          <p:nvPr>
            <p:ph type="subTitle" idx="1"/>
          </p:nvPr>
        </p:nvSpPr>
        <p:spPr/>
        <p:txBody>
          <a:bodyPr/>
          <a:lstStyle/>
          <a:p>
            <a:pPr marL="342900" indent="-342900"/>
            <a:r>
              <a:rPr lang="en-US" altLang="zh-CN" b="1" dirty="0" smtClean="0"/>
              <a:t>Arthur B. </a:t>
            </a:r>
            <a:r>
              <a:rPr lang="en-US" altLang="zh-CN" b="1" dirty="0" err="1" smtClean="0"/>
              <a:t>Weglein</a:t>
            </a:r>
            <a:r>
              <a:rPr lang="en-US" altLang="zh-CN" b="1" dirty="0" smtClean="0"/>
              <a:t> </a:t>
            </a:r>
          </a:p>
          <a:p>
            <a:pPr marL="342900" indent="-342900"/>
            <a:r>
              <a:rPr lang="en-US" altLang="zh-CN" sz="2400" b="1" dirty="0" smtClean="0"/>
              <a:t>M-OSRP/UH</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4774715"/>
            <a:ext cx="1722352" cy="358824"/>
          </a:xfrm>
          <a:prstGeom prst="rect">
            <a:avLst/>
          </a:prstGeom>
        </p:spPr>
      </p:pic>
      <p:sp>
        <p:nvSpPr>
          <p:cNvPr id="6" name="矩形 5"/>
          <p:cNvSpPr/>
          <p:nvPr/>
        </p:nvSpPr>
        <p:spPr>
          <a:xfrm>
            <a:off x="2133600" y="3943350"/>
            <a:ext cx="4572000" cy="701731"/>
          </a:xfrm>
          <a:prstGeom prst="rect">
            <a:avLst/>
          </a:prstGeom>
        </p:spPr>
        <p:txBody>
          <a:bodyPr>
            <a:spAutoFit/>
          </a:bodyPr>
          <a:lstStyle/>
          <a:p>
            <a:pPr marL="342900" indent="-342900" algn="ctr">
              <a:spcBef>
                <a:spcPct val="20000"/>
              </a:spcBef>
            </a:pPr>
            <a:r>
              <a:rPr lang="en-US" altLang="zh-CN" b="1" dirty="0" smtClean="0"/>
              <a:t>Monday, September 23, 2013</a:t>
            </a:r>
          </a:p>
          <a:p>
            <a:pPr marL="342900" indent="-342900" algn="ctr">
              <a:spcBef>
                <a:spcPct val="20000"/>
              </a:spcBef>
            </a:pPr>
            <a:r>
              <a:rPr lang="en-US" altLang="zh-CN" b="1" dirty="0" smtClean="0"/>
              <a:t>Recent Advances and the Road Ahead</a:t>
            </a:r>
          </a:p>
        </p:txBody>
      </p:sp>
      <p:pic>
        <p:nvPicPr>
          <p:cNvPr id="8" name="Picture 4" descr="uh1"/>
          <p:cNvPicPr>
            <a:picLocks noChangeAspect="1" noChangeArrowheads="1"/>
          </p:cNvPicPr>
          <p:nvPr/>
        </p:nvPicPr>
        <p:blipFill>
          <a:blip r:embed="rId3" cstate="print"/>
          <a:srcRect/>
          <a:stretch>
            <a:fillRect/>
          </a:stretch>
        </p:blipFill>
        <p:spPr bwMode="auto">
          <a:xfrm>
            <a:off x="30480" y="4248150"/>
            <a:ext cx="426720" cy="426720"/>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0" y="4709355"/>
            <a:ext cx="1600200" cy="434145"/>
          </a:xfrm>
          <a:prstGeom prst="rect">
            <a:avLst/>
          </a:prstGeom>
          <a:noFill/>
          <a:ln w="9525">
            <a:noFill/>
            <a:miter lim="800000"/>
            <a:headEnd/>
            <a:tailEnd/>
          </a:ln>
        </p:spPr>
      </p:pic>
    </p:spTree>
    <p:extLst>
      <p:ext uri="{BB962C8B-B14F-4D97-AF65-F5344CB8AC3E}">
        <p14:creationId xmlns:p14="http://schemas.microsoft.com/office/powerpoint/2010/main" xmlns="" val="2514681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p>
        </p:txBody>
      </p:sp>
      <p:sp>
        <p:nvSpPr>
          <p:cNvPr id="3" name="Content Placeholder 2"/>
          <p:cNvSpPr>
            <a:spLocks noGrp="1"/>
          </p:cNvSpPr>
          <p:nvPr>
            <p:ph idx="1"/>
          </p:nvPr>
        </p:nvSpPr>
        <p:spPr>
          <a:xfrm>
            <a:off x="457200" y="1687068"/>
            <a:ext cx="8229600" cy="3018282"/>
          </a:xfrm>
        </p:spPr>
        <p:txBody>
          <a:bodyPr>
            <a:normAutofit fontScale="85000" lnSpcReduction="20000"/>
          </a:bodyPr>
          <a:lstStyle/>
          <a:p>
            <a:r>
              <a:rPr lang="en-US" altLang="zh-CN" dirty="0" smtClean="0"/>
              <a:t>For the free surface and internal multiple algorithms to reach their potential/deliver their promise, these prerequisites need to be satisfied</a:t>
            </a:r>
          </a:p>
          <a:p>
            <a:r>
              <a:rPr lang="en-US" altLang="zh-CN" dirty="0" smtClean="0"/>
              <a:t>Energy minimization adaptive subtraction is often called upon to recognize/accommodate all differences between the prediction algorithm and its prerequisites, and all the other factors (beyond the assumed physics) that need to be accommodated to eliminate the multiple.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4774715"/>
            <a:ext cx="1722352" cy="358824"/>
          </a:xfrm>
          <a:prstGeom prst="rect">
            <a:avLst/>
          </a:prstGeom>
        </p:spPr>
      </p:pic>
    </p:spTree>
    <p:extLst>
      <p:ext uri="{BB962C8B-B14F-4D97-AF65-F5344CB8AC3E}">
        <p14:creationId xmlns:p14="http://schemas.microsoft.com/office/powerpoint/2010/main" xmlns="" val="3013276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p>
        </p:txBody>
      </p:sp>
      <p:sp>
        <p:nvSpPr>
          <p:cNvPr id="3" name="Content Placeholder 2"/>
          <p:cNvSpPr>
            <a:spLocks noGrp="1"/>
          </p:cNvSpPr>
          <p:nvPr>
            <p:ph idx="1"/>
          </p:nvPr>
        </p:nvSpPr>
        <p:spPr>
          <a:xfrm>
            <a:off x="457200" y="1687068"/>
            <a:ext cx="8229600" cy="3018282"/>
          </a:xfrm>
        </p:spPr>
        <p:txBody>
          <a:bodyPr>
            <a:normAutofit/>
          </a:bodyPr>
          <a:lstStyle/>
          <a:p>
            <a:pPr marL="0" indent="0">
              <a:buNone/>
            </a:pPr>
            <a:r>
              <a:rPr lang="en-US" altLang="zh-CN" dirty="0" smtClean="0"/>
              <a:t>Major issues in the last 20-25 years:</a:t>
            </a:r>
          </a:p>
          <a:p>
            <a:pPr marL="514350" indent="-514350">
              <a:buFont typeface="+mj-lt"/>
              <a:buAutoNum type="arabicParenR"/>
            </a:pPr>
            <a:r>
              <a:rPr lang="en-US" altLang="zh-CN" dirty="0" smtClean="0"/>
              <a:t>Industry trend to deep water, and </a:t>
            </a:r>
          </a:p>
          <a:p>
            <a:pPr marL="514350" indent="-514350">
              <a:buFont typeface="+mj-lt"/>
              <a:buAutoNum type="arabicParenR"/>
            </a:pPr>
            <a:r>
              <a:rPr lang="en-US" altLang="zh-CN" dirty="0" smtClean="0"/>
              <a:t>Exploration plays in ever more complex and ill-defined circumstances.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4774715"/>
            <a:ext cx="1722352" cy="358824"/>
          </a:xfrm>
          <a:prstGeom prst="rect">
            <a:avLst/>
          </a:prstGeom>
        </p:spPr>
      </p:pic>
    </p:spTree>
    <p:extLst>
      <p:ext uri="{BB962C8B-B14F-4D97-AF65-F5344CB8AC3E}">
        <p14:creationId xmlns:p14="http://schemas.microsoft.com/office/powerpoint/2010/main" xmlns="" val="3013276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t>Free surface multiple removal</a:t>
            </a:r>
            <a:endParaRPr lang="zh-CN" altLang="en-US" sz="2800" dirty="0"/>
          </a:p>
        </p:txBody>
      </p:sp>
      <p:pic>
        <p:nvPicPr>
          <p:cNvPr id="4" name="Picture 2"/>
          <p:cNvPicPr>
            <a:picLocks noChangeAspect="1" noChangeArrowheads="1"/>
          </p:cNvPicPr>
          <p:nvPr/>
        </p:nvPicPr>
        <p:blipFill>
          <a:blip r:embed="rId2" cstate="print"/>
          <a:srcRect/>
          <a:stretch>
            <a:fillRect/>
          </a:stretch>
        </p:blipFill>
        <p:spPr bwMode="auto">
          <a:xfrm>
            <a:off x="304800" y="1200150"/>
            <a:ext cx="8519474" cy="2286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42299" y="3914775"/>
            <a:ext cx="7219950" cy="257175"/>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28650" y="4324350"/>
            <a:ext cx="2647950" cy="219075"/>
          </a:xfrm>
          <a:prstGeom prst="rect">
            <a:avLst/>
          </a:prstGeom>
          <a:noFill/>
          <a:ln w="9525">
            <a:noFill/>
            <a:miter lim="800000"/>
            <a:headEnd/>
            <a:tailEnd/>
          </a:ln>
        </p:spPr>
      </p:pic>
      <p:sp>
        <p:nvSpPr>
          <p:cNvPr id="7" name="TextBox 6"/>
          <p:cNvSpPr txBox="1"/>
          <p:nvPr/>
        </p:nvSpPr>
        <p:spPr>
          <a:xfrm>
            <a:off x="4495800" y="4705350"/>
            <a:ext cx="2343911" cy="369332"/>
          </a:xfrm>
          <a:prstGeom prst="rect">
            <a:avLst/>
          </a:prstGeom>
          <a:noFill/>
        </p:spPr>
        <p:txBody>
          <a:bodyPr wrap="none" rtlCol="0">
            <a:spAutoFit/>
          </a:bodyPr>
          <a:lstStyle/>
          <a:p>
            <a:r>
              <a:rPr lang="en-US" altLang="zh-CN" dirty="0" err="1" smtClean="0"/>
              <a:t>Carvalho</a:t>
            </a:r>
            <a:r>
              <a:rPr lang="en-US" altLang="zh-CN" dirty="0" smtClean="0"/>
              <a:t> et al. (1992)</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t>Internal multiple attenuation</a:t>
            </a:r>
            <a:endParaRPr lang="zh-CN" altLang="en-US" sz="2800" dirty="0"/>
          </a:p>
        </p:txBody>
      </p:sp>
      <p:pic>
        <p:nvPicPr>
          <p:cNvPr id="4" name="Picture 2"/>
          <p:cNvPicPr>
            <a:picLocks noChangeAspect="1" noChangeArrowheads="1"/>
          </p:cNvPicPr>
          <p:nvPr/>
        </p:nvPicPr>
        <p:blipFill>
          <a:blip r:embed="rId2" cstate="print"/>
          <a:srcRect/>
          <a:stretch>
            <a:fillRect/>
          </a:stretch>
        </p:blipFill>
        <p:spPr bwMode="auto">
          <a:xfrm>
            <a:off x="304800" y="1200150"/>
            <a:ext cx="8694295" cy="2209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845695" y="3943350"/>
            <a:ext cx="4200525" cy="3810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845695" y="4552950"/>
            <a:ext cx="2943225" cy="228600"/>
          </a:xfrm>
          <a:prstGeom prst="rect">
            <a:avLst/>
          </a:prstGeom>
          <a:noFill/>
          <a:ln w="9525">
            <a:noFill/>
            <a:miter lim="800000"/>
            <a:headEnd/>
            <a:tailEnd/>
          </a:ln>
        </p:spPr>
      </p:pic>
      <p:sp>
        <p:nvSpPr>
          <p:cNvPr id="7" name="TextBox 6"/>
          <p:cNvSpPr txBox="1"/>
          <p:nvPr/>
        </p:nvSpPr>
        <p:spPr>
          <a:xfrm>
            <a:off x="4495800" y="4705350"/>
            <a:ext cx="2106667" cy="369332"/>
          </a:xfrm>
          <a:prstGeom prst="rect">
            <a:avLst/>
          </a:prstGeom>
          <a:noFill/>
        </p:spPr>
        <p:txBody>
          <a:bodyPr wrap="none" rtlCol="0">
            <a:spAutoFit/>
          </a:bodyPr>
          <a:lstStyle/>
          <a:p>
            <a:r>
              <a:rPr lang="en-US" altLang="zh-CN" dirty="0" err="1" smtClean="0"/>
              <a:t>Araújo</a:t>
            </a:r>
            <a:r>
              <a:rPr lang="en-US" altLang="zh-CN" dirty="0" smtClean="0"/>
              <a:t> et al. (1994)</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491631"/>
            <a:ext cx="8424862" cy="1440656"/>
          </a:xfrm>
        </p:spPr>
        <p:txBody>
          <a:bodyPr>
            <a:noAutofit/>
          </a:bodyPr>
          <a:lstStyle/>
          <a:p>
            <a:pPr eaLnBrk="1" hangingPunct="1">
              <a:defRPr/>
            </a:pPr>
            <a:r>
              <a:rPr lang="en-US" sz="3200" dirty="0" smtClean="0"/>
              <a:t>Internal Multiple Removal in Offshore Brazil Seismic Data Using the Inverse Scattering Series</a:t>
            </a:r>
          </a:p>
        </p:txBody>
      </p:sp>
      <p:sp>
        <p:nvSpPr>
          <p:cNvPr id="2051" name="Rectangle 3"/>
          <p:cNvSpPr>
            <a:spLocks noGrp="1" noChangeArrowheads="1"/>
          </p:cNvSpPr>
          <p:nvPr>
            <p:ph type="subTitle" idx="1"/>
          </p:nvPr>
        </p:nvSpPr>
        <p:spPr>
          <a:xfrm>
            <a:off x="1331640" y="3508419"/>
            <a:ext cx="6400800" cy="521494"/>
          </a:xfrm>
          <a:effectLst>
            <a:outerShdw blurRad="50800" dist="63500" dir="5400000" algn="ctr" rotWithShape="0">
              <a:schemeClr val="bg2"/>
            </a:outerShdw>
          </a:effectLst>
        </p:spPr>
        <p:txBody>
          <a:bodyPr/>
          <a:lstStyle/>
          <a:p>
            <a:pPr eaLnBrk="1" hangingPunct="1">
              <a:defRPr/>
            </a:pPr>
            <a:r>
              <a:rPr lang="en-US" sz="2800" b="1" i="1" dirty="0" smtClean="0">
                <a:effectLst/>
                <a:latin typeface="Arial" pitchFamily="34" charset="0"/>
                <a:cs typeface="Arial" pitchFamily="34" charset="0"/>
              </a:rPr>
              <a:t>Master Thesis</a:t>
            </a:r>
          </a:p>
        </p:txBody>
      </p:sp>
      <p:sp>
        <p:nvSpPr>
          <p:cNvPr id="2053" name="Rectangle 5"/>
          <p:cNvSpPr>
            <a:spLocks noChangeArrowheads="1"/>
          </p:cNvSpPr>
          <p:nvPr/>
        </p:nvSpPr>
        <p:spPr bwMode="auto">
          <a:xfrm>
            <a:off x="1979614" y="3975702"/>
            <a:ext cx="5113337" cy="1026319"/>
          </a:xfrm>
          <a:prstGeom prst="rect">
            <a:avLst/>
          </a:prstGeom>
          <a:noFill/>
          <a:ln>
            <a:noFill/>
          </a:ln>
          <a:effectLst>
            <a:outerShdw blurRad="50800" dist="50800" dir="54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ctr" fontAlgn="base">
              <a:spcBef>
                <a:spcPct val="20000"/>
              </a:spcBef>
              <a:spcAft>
                <a:spcPct val="0"/>
              </a:spcAft>
              <a:buClr>
                <a:srgbClr val="FFCC00"/>
              </a:buClr>
              <a:buSzPct val="70000"/>
              <a:buFont typeface="Wingdings" pitchFamily="2" charset="2"/>
              <a:buNone/>
              <a:defRPr/>
            </a:pP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Andre S. Ferreira</a:t>
            </a:r>
          </a:p>
          <a:p>
            <a:pPr algn="ctr" fontAlgn="base">
              <a:spcBef>
                <a:spcPct val="20000"/>
              </a:spcBef>
              <a:spcAft>
                <a:spcPct val="0"/>
              </a:spcAft>
              <a:buClr>
                <a:srgbClr val="FFCC00"/>
              </a:buClr>
              <a:buSzPct val="70000"/>
              <a:buFont typeface="Wingdings" pitchFamily="2" charset="2"/>
              <a:buNone/>
              <a:defRPr/>
            </a:pP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Advisor: Dr. Arthur B. </a:t>
            </a:r>
            <a:r>
              <a:rPr lang="en-US" sz="2000" b="1" dirty="0" err="1">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Weglein</a:t>
            </a:r>
            <a:endPar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16740" name="Picture 4" descr="File:University of Houston Logo.svg"/>
          <p:cNvPicPr>
            <a:picLocks noChangeAspect="1" noChangeArrowheads="1"/>
          </p:cNvPicPr>
          <p:nvPr/>
        </p:nvPicPr>
        <p:blipFill>
          <a:blip r:embed="rId3" cstate="print"/>
          <a:srcRect/>
          <a:stretch>
            <a:fillRect/>
          </a:stretch>
        </p:blipFill>
        <p:spPr bwMode="auto">
          <a:xfrm>
            <a:off x="467544" y="249492"/>
            <a:ext cx="936104" cy="646344"/>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0" y="133351"/>
            <a:ext cx="1396653" cy="877713"/>
          </a:xfrm>
          <a:prstGeom prst="rect">
            <a:avLst/>
          </a:prstGeom>
        </p:spPr>
      </p:pic>
    </p:spTree>
    <p:extLst>
      <p:ext uri="{BB962C8B-B14F-4D97-AF65-F5344CB8AC3E}">
        <p14:creationId xmlns:p14="http://schemas.microsoft.com/office/powerpoint/2010/main" xmlns="" val="4160203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lstStyle/>
          <a:p>
            <a:pPr eaLnBrk="1" hangingPunct="1"/>
            <a:r>
              <a:rPr lang="en-US" dirty="0" smtClean="0"/>
              <a:t>Multiple attenuation</a:t>
            </a:r>
          </a:p>
        </p:txBody>
      </p:sp>
      <p:sp>
        <p:nvSpPr>
          <p:cNvPr id="37892" name="Rectangle 4"/>
          <p:cNvSpPr>
            <a:spLocks noChangeArrowheads="1"/>
          </p:cNvSpPr>
          <p:nvPr/>
        </p:nvSpPr>
        <p:spPr bwMode="auto">
          <a:xfrm>
            <a:off x="468313" y="789552"/>
            <a:ext cx="8280400"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000" dirty="0">
                <a:solidFill>
                  <a:srgbClr val="FFFFFF"/>
                </a:solidFill>
                <a:effectLst>
                  <a:outerShdw blurRad="38100" dist="38100" dir="2700000" algn="tl">
                    <a:srgbClr val="000000"/>
                  </a:outerShdw>
                </a:effectLst>
              </a:rPr>
              <a:t>Free surface multiple attenuation</a:t>
            </a:r>
            <a:endParaRPr lang="en-US" sz="20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000" dirty="0">
                <a:solidFill>
                  <a:srgbClr val="FFFFFF"/>
                </a:solidFill>
                <a:effectLst>
                  <a:outerShdw blurRad="38100" dist="38100" dir="2700000" algn="tl">
                    <a:srgbClr val="000000"/>
                  </a:outerShdw>
                </a:effectLst>
              </a:rPr>
              <a:t>Multiple prediction</a:t>
            </a:r>
            <a:endParaRPr lang="en-US" sz="2000" dirty="0">
              <a:solidFill>
                <a:srgbClr val="FFFFFF"/>
              </a:solidFill>
              <a:effectLst>
                <a:outerShdw blurRad="38100" dist="38100" dir="2700000" algn="tl">
                  <a:srgbClr val="000000"/>
                </a:outerShdw>
              </a:effectLst>
            </a:endParaRPr>
          </a:p>
        </p:txBody>
      </p:sp>
      <p:sp>
        <p:nvSpPr>
          <p:cNvPr id="10" name="TextBox 9"/>
          <p:cNvSpPr txBox="1"/>
          <p:nvPr/>
        </p:nvSpPr>
        <p:spPr>
          <a:xfrm>
            <a:off x="3718438" y="1869077"/>
            <a:ext cx="1226618" cy="338554"/>
          </a:xfrm>
          <a:prstGeom prst="rect">
            <a:avLst/>
          </a:prstGeom>
          <a:noFill/>
        </p:spPr>
        <p:txBody>
          <a:bodyPr wrap="none" rtlCol="0">
            <a:spAutoFit/>
          </a:bodyPr>
          <a:lstStyle/>
          <a:p>
            <a:pPr fontAlgn="base">
              <a:spcBef>
                <a:spcPct val="0"/>
              </a:spcBef>
              <a:spcAft>
                <a:spcPct val="0"/>
              </a:spcAft>
            </a:pPr>
            <a:r>
              <a:rPr lang="pt-BR" sz="1600" dirty="0">
                <a:solidFill>
                  <a:srgbClr val="FFFFFF"/>
                </a:solidFill>
              </a:rPr>
              <a:t>Shot gather</a:t>
            </a:r>
          </a:p>
        </p:txBody>
      </p:sp>
      <p:sp>
        <p:nvSpPr>
          <p:cNvPr id="15" name="TextBox 14"/>
          <p:cNvSpPr txBox="1"/>
          <p:nvPr/>
        </p:nvSpPr>
        <p:spPr>
          <a:xfrm>
            <a:off x="3382779" y="3706587"/>
            <a:ext cx="2387192" cy="584775"/>
          </a:xfrm>
          <a:prstGeom prst="rect">
            <a:avLst/>
          </a:prstGeom>
          <a:noFill/>
        </p:spPr>
        <p:txBody>
          <a:bodyPr wrap="none" rtlCol="0">
            <a:spAutoFit/>
          </a:bodyPr>
          <a:lstStyle/>
          <a:p>
            <a:pPr algn="ctr" fontAlgn="base">
              <a:spcBef>
                <a:spcPct val="0"/>
              </a:spcBef>
              <a:spcAft>
                <a:spcPct val="0"/>
              </a:spcAft>
            </a:pPr>
            <a:r>
              <a:rPr lang="pt-BR" sz="1600" dirty="0">
                <a:solidFill>
                  <a:srgbClr val="FFFFFF"/>
                </a:solidFill>
              </a:rPr>
              <a:t>Corresponding multiple</a:t>
            </a:r>
          </a:p>
          <a:p>
            <a:pPr algn="ctr" fontAlgn="base">
              <a:spcBef>
                <a:spcPct val="0"/>
              </a:spcBef>
              <a:spcAft>
                <a:spcPct val="0"/>
              </a:spcAft>
            </a:pPr>
            <a:r>
              <a:rPr lang="pt-BR" sz="1600" dirty="0">
                <a:solidFill>
                  <a:srgbClr val="FFFFFF"/>
                </a:solidFill>
              </a:rPr>
              <a:t>prediction</a:t>
            </a:r>
          </a:p>
        </p:txBody>
      </p:sp>
      <p:sp>
        <p:nvSpPr>
          <p:cNvPr id="18" name="Bent Arrow 17"/>
          <p:cNvSpPr/>
          <p:nvPr/>
        </p:nvSpPr>
        <p:spPr>
          <a:xfrm rot="10800000">
            <a:off x="3496253" y="2146076"/>
            <a:ext cx="720080" cy="557417"/>
          </a:xfrm>
          <a:prstGeom prst="ben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Bent Arrow 19"/>
          <p:cNvSpPr/>
          <p:nvPr/>
        </p:nvSpPr>
        <p:spPr>
          <a:xfrm>
            <a:off x="4932040" y="3149170"/>
            <a:ext cx="720080" cy="557417"/>
          </a:xfrm>
          <a:prstGeom prst="ben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2"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7895" y="1504950"/>
            <a:ext cx="2183535" cy="3516133"/>
          </a:xfrm>
          <a:prstGeom prst="rect">
            <a:avLst/>
          </a:prstGeom>
        </p:spPr>
      </p:pic>
      <p:pic>
        <p:nvPicPr>
          <p:cNvPr id="14"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13403" y="1505124"/>
            <a:ext cx="2220997" cy="3516133"/>
          </a:xfrm>
          <a:prstGeom prst="rect">
            <a:avLst/>
          </a:prstGeom>
        </p:spPr>
      </p:pic>
    </p:spTree>
    <p:extLst>
      <p:ext uri="{BB962C8B-B14F-4D97-AF65-F5344CB8AC3E}">
        <p14:creationId xmlns:p14="http://schemas.microsoft.com/office/powerpoint/2010/main" xmlns="" val="2760932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normAutofit/>
          </a:bodyPr>
          <a:lstStyle/>
          <a:p>
            <a:pPr eaLnBrk="1" hangingPunct="1"/>
            <a:r>
              <a:rPr lang="en-US" sz="2800" dirty="0" smtClean="0"/>
              <a:t>Multiple attenuation</a:t>
            </a:r>
          </a:p>
        </p:txBody>
      </p:sp>
      <p:sp>
        <p:nvSpPr>
          <p:cNvPr id="37892" name="Rectangle 4"/>
          <p:cNvSpPr>
            <a:spLocks noChangeArrowheads="1"/>
          </p:cNvSpPr>
          <p:nvPr/>
        </p:nvSpPr>
        <p:spPr bwMode="auto">
          <a:xfrm>
            <a:off x="468313" y="789552"/>
            <a:ext cx="8280400"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000" dirty="0">
                <a:solidFill>
                  <a:srgbClr val="FFFFFF"/>
                </a:solidFill>
                <a:effectLst>
                  <a:outerShdw blurRad="38100" dist="38100" dir="2700000" algn="tl">
                    <a:srgbClr val="000000"/>
                  </a:outerShdw>
                </a:effectLst>
              </a:rPr>
              <a:t>Free surface multiple attenuation</a:t>
            </a:r>
            <a:endParaRPr lang="en-US" sz="20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000" dirty="0">
                <a:solidFill>
                  <a:srgbClr val="FFFFFF"/>
                </a:solidFill>
                <a:effectLst>
                  <a:outerShdw blurRad="38100" dist="38100" dir="2700000" algn="tl">
                    <a:srgbClr val="000000"/>
                  </a:outerShdw>
                </a:effectLst>
              </a:rPr>
              <a:t>Stack before free surface multiple removal</a:t>
            </a:r>
            <a:endParaRPr lang="en-US" sz="2000" dirty="0">
              <a:solidFill>
                <a:srgbClr val="FFFFFF"/>
              </a:solidFill>
              <a:effectLst>
                <a:outerShdw blurRad="38100" dist="38100" dir="2700000" algn="tl">
                  <a:srgbClr val="000000"/>
                </a:outerShdw>
              </a:effectLst>
            </a:endParaRPr>
          </a:p>
        </p:txBody>
      </p:sp>
      <p:sp>
        <p:nvSpPr>
          <p:cNvPr id="12" name="Rectangle 11"/>
          <p:cNvSpPr/>
          <p:nvPr/>
        </p:nvSpPr>
        <p:spPr>
          <a:xfrm>
            <a:off x="468314" y="1491035"/>
            <a:ext cx="8064127" cy="3510390"/>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 name="Picture 1"/>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39552" y="1559843"/>
            <a:ext cx="7926606" cy="3387576"/>
          </a:xfrm>
          <a:prstGeom prst="rect">
            <a:avLst/>
          </a:prstGeom>
        </p:spPr>
      </p:pic>
      <p:sp>
        <p:nvSpPr>
          <p:cNvPr id="7" name="TextBox 6"/>
          <p:cNvSpPr txBox="1"/>
          <p:nvPr/>
        </p:nvSpPr>
        <p:spPr>
          <a:xfrm>
            <a:off x="6621296" y="5775"/>
            <a:ext cx="2446504" cy="584775"/>
          </a:xfrm>
          <a:prstGeom prst="rect">
            <a:avLst/>
          </a:prstGeom>
          <a:noFill/>
        </p:spPr>
        <p:txBody>
          <a:bodyPr wrap="none" rtlCol="0">
            <a:spAutoFit/>
          </a:bodyPr>
          <a:lstStyle/>
          <a:p>
            <a:r>
              <a:rPr lang="en-US" altLang="zh-CN" sz="1600" dirty="0" smtClean="0">
                <a:solidFill>
                  <a:srgbClr val="FFFFFF"/>
                </a:solidFill>
              </a:rPr>
              <a:t>(A. Ferreira, P. </a:t>
            </a:r>
            <a:r>
              <a:rPr lang="en-US" altLang="zh-CN" sz="1600" dirty="0" err="1" smtClean="0">
                <a:solidFill>
                  <a:srgbClr val="FFFFFF"/>
                </a:solidFill>
              </a:rPr>
              <a:t>Terenghi</a:t>
            </a:r>
            <a:r>
              <a:rPr lang="en-US" altLang="zh-CN" sz="1600" dirty="0" smtClean="0">
                <a:solidFill>
                  <a:srgbClr val="FFFFFF"/>
                </a:solidFill>
              </a:rPr>
              <a:t>)</a:t>
            </a:r>
          </a:p>
          <a:p>
            <a:endParaRPr lang="zh-CN" altLang="en-US" sz="1600" dirty="0"/>
          </a:p>
        </p:txBody>
      </p:sp>
    </p:spTree>
    <p:extLst>
      <p:ext uri="{BB962C8B-B14F-4D97-AF65-F5344CB8AC3E}">
        <p14:creationId xmlns:p14="http://schemas.microsoft.com/office/powerpoint/2010/main" xmlns="" val="79431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normAutofit/>
          </a:bodyPr>
          <a:lstStyle/>
          <a:p>
            <a:pPr eaLnBrk="1" hangingPunct="1"/>
            <a:r>
              <a:rPr lang="en-US" sz="2800" dirty="0" smtClean="0"/>
              <a:t>Multiple attenuation</a:t>
            </a:r>
          </a:p>
        </p:txBody>
      </p:sp>
      <p:sp>
        <p:nvSpPr>
          <p:cNvPr id="37892" name="Rectangle 4"/>
          <p:cNvSpPr>
            <a:spLocks noChangeArrowheads="1"/>
          </p:cNvSpPr>
          <p:nvPr/>
        </p:nvSpPr>
        <p:spPr bwMode="auto">
          <a:xfrm>
            <a:off x="468313" y="789552"/>
            <a:ext cx="8280400"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000" dirty="0">
                <a:solidFill>
                  <a:srgbClr val="FFFFFF"/>
                </a:solidFill>
                <a:effectLst>
                  <a:outerShdw blurRad="38100" dist="38100" dir="2700000" algn="tl">
                    <a:srgbClr val="000000"/>
                  </a:outerShdw>
                </a:effectLst>
              </a:rPr>
              <a:t>Free surface multiple attenuation</a:t>
            </a:r>
            <a:endParaRPr lang="en-US" sz="20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000" dirty="0">
                <a:solidFill>
                  <a:srgbClr val="FFFFFF"/>
                </a:solidFill>
                <a:effectLst>
                  <a:outerShdw blurRad="38100" dist="38100" dir="2700000" algn="tl">
                    <a:srgbClr val="000000"/>
                  </a:outerShdw>
                </a:effectLst>
              </a:rPr>
              <a:t>Stack after free surface multiple removal</a:t>
            </a:r>
            <a:endParaRPr lang="en-US" sz="2000" dirty="0">
              <a:solidFill>
                <a:srgbClr val="FFFFFF"/>
              </a:solidFill>
              <a:effectLst>
                <a:outerShdw blurRad="38100" dist="38100" dir="2700000" algn="tl">
                  <a:srgbClr val="000000"/>
                </a:outerShdw>
              </a:effectLst>
            </a:endParaRPr>
          </a:p>
        </p:txBody>
      </p:sp>
      <p:sp>
        <p:nvSpPr>
          <p:cNvPr id="12" name="Rectangle 11"/>
          <p:cNvSpPr/>
          <p:nvPr/>
        </p:nvSpPr>
        <p:spPr>
          <a:xfrm>
            <a:off x="468314" y="1491035"/>
            <a:ext cx="8064127" cy="3510390"/>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3" name="Picture 2"/>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40376" y="1557029"/>
            <a:ext cx="7920000" cy="3387576"/>
          </a:xfrm>
          <a:prstGeom prst="rect">
            <a:avLst/>
          </a:prstGeom>
        </p:spPr>
      </p:pic>
      <p:sp>
        <p:nvSpPr>
          <p:cNvPr id="7" name="TextBox 6"/>
          <p:cNvSpPr txBox="1"/>
          <p:nvPr/>
        </p:nvSpPr>
        <p:spPr>
          <a:xfrm>
            <a:off x="6621296" y="5775"/>
            <a:ext cx="2446504" cy="584775"/>
          </a:xfrm>
          <a:prstGeom prst="rect">
            <a:avLst/>
          </a:prstGeom>
          <a:noFill/>
        </p:spPr>
        <p:txBody>
          <a:bodyPr wrap="none" rtlCol="0">
            <a:spAutoFit/>
          </a:bodyPr>
          <a:lstStyle/>
          <a:p>
            <a:r>
              <a:rPr lang="en-US" altLang="zh-CN" sz="1600" dirty="0" smtClean="0">
                <a:solidFill>
                  <a:srgbClr val="FFFFFF"/>
                </a:solidFill>
              </a:rPr>
              <a:t>(A. Ferreira, P. </a:t>
            </a:r>
            <a:r>
              <a:rPr lang="en-US" altLang="zh-CN" sz="1600" dirty="0" err="1" smtClean="0">
                <a:solidFill>
                  <a:srgbClr val="FFFFFF"/>
                </a:solidFill>
              </a:rPr>
              <a:t>Terenghi</a:t>
            </a:r>
            <a:r>
              <a:rPr lang="en-US" altLang="zh-CN" sz="1600" dirty="0" smtClean="0">
                <a:solidFill>
                  <a:srgbClr val="FFFFFF"/>
                </a:solidFill>
              </a:rPr>
              <a:t>)</a:t>
            </a:r>
          </a:p>
          <a:p>
            <a:endParaRPr lang="zh-CN" altLang="en-US" sz="1600" dirty="0"/>
          </a:p>
        </p:txBody>
      </p:sp>
    </p:spTree>
    <p:extLst>
      <p:ext uri="{BB962C8B-B14F-4D97-AF65-F5344CB8AC3E}">
        <p14:creationId xmlns:p14="http://schemas.microsoft.com/office/powerpoint/2010/main" xmlns="" val="1977225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normAutofit/>
          </a:bodyPr>
          <a:lstStyle/>
          <a:p>
            <a:pPr eaLnBrk="1" hangingPunct="1"/>
            <a:r>
              <a:rPr lang="en-US" sz="2800" dirty="0" smtClean="0"/>
              <a:t>Multiple attenuation</a:t>
            </a:r>
          </a:p>
        </p:txBody>
      </p:sp>
      <p:sp>
        <p:nvSpPr>
          <p:cNvPr id="37892" name="Rectangle 4"/>
          <p:cNvSpPr>
            <a:spLocks noChangeArrowheads="1"/>
          </p:cNvSpPr>
          <p:nvPr/>
        </p:nvSpPr>
        <p:spPr bwMode="auto">
          <a:xfrm>
            <a:off x="457200" y="742950"/>
            <a:ext cx="8280400"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000" dirty="0">
                <a:solidFill>
                  <a:srgbClr val="FFFFFF"/>
                </a:solidFill>
                <a:effectLst>
                  <a:outerShdw blurRad="38100" dist="38100" dir="2700000" algn="tl">
                    <a:srgbClr val="000000"/>
                  </a:outerShdw>
                </a:effectLst>
              </a:rPr>
              <a:t>Internal multiple attenuation</a:t>
            </a:r>
            <a:endParaRPr lang="en-US" sz="20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000" dirty="0">
                <a:solidFill>
                  <a:srgbClr val="FFFFFF"/>
                </a:solidFill>
                <a:effectLst>
                  <a:outerShdw blurRad="38100" dist="38100" dir="2700000" algn="tl">
                    <a:srgbClr val="000000"/>
                  </a:outerShdw>
                </a:effectLst>
              </a:rPr>
              <a:t>The internal multiple high computer cost process</a:t>
            </a:r>
            <a:endParaRPr lang="en-US" sz="2000" dirty="0">
              <a:solidFill>
                <a:srgbClr val="FFFFFF"/>
              </a:solidFill>
              <a:effectLst>
                <a:outerShdw blurRad="38100" dist="38100" dir="2700000" algn="tl">
                  <a:srgbClr val="000000"/>
                </a:outerShdw>
              </a:effectLst>
            </a:endParaRPr>
          </a:p>
        </p:txBody>
      </p:sp>
      <p:sp>
        <p:nvSpPr>
          <p:cNvPr id="12" name="Rectangle 11"/>
          <p:cNvSpPr/>
          <p:nvPr/>
        </p:nvSpPr>
        <p:spPr>
          <a:xfrm>
            <a:off x="468314" y="1491035"/>
            <a:ext cx="8064127" cy="3510390"/>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3" name="Picture 2"/>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40376" y="1557029"/>
            <a:ext cx="7920000" cy="3387576"/>
          </a:xfrm>
          <a:prstGeom prst="rect">
            <a:avLst/>
          </a:prstGeom>
        </p:spPr>
      </p:pic>
      <p:sp>
        <p:nvSpPr>
          <p:cNvPr id="6" name="Rectangle 5"/>
          <p:cNvSpPr/>
          <p:nvPr/>
        </p:nvSpPr>
        <p:spPr>
          <a:xfrm>
            <a:off x="6553200" y="1653053"/>
            <a:ext cx="827113" cy="2538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grpSp>
        <p:nvGrpSpPr>
          <p:cNvPr id="2" name="Group 18"/>
          <p:cNvGrpSpPr/>
          <p:nvPr/>
        </p:nvGrpSpPr>
        <p:grpSpPr>
          <a:xfrm>
            <a:off x="899592" y="1490830"/>
            <a:ext cx="6480722" cy="3511154"/>
            <a:chOff x="899592" y="2060575"/>
            <a:chExt cx="6480722" cy="4681538"/>
          </a:xfrm>
        </p:grpSpPr>
        <p:grpSp>
          <p:nvGrpSpPr>
            <p:cNvPr id="4" name="Group 8"/>
            <p:cNvGrpSpPr/>
            <p:nvPr/>
          </p:nvGrpSpPr>
          <p:grpSpPr>
            <a:xfrm>
              <a:off x="899592" y="2060575"/>
              <a:ext cx="4464496" cy="4681538"/>
              <a:chOff x="2123728" y="2060575"/>
              <a:chExt cx="4464496" cy="4681538"/>
            </a:xfrm>
          </p:grpSpPr>
          <p:sp>
            <p:nvSpPr>
              <p:cNvPr id="10" name="Rectangle 9"/>
              <p:cNvSpPr/>
              <p:nvPr/>
            </p:nvSpPr>
            <p:spPr>
              <a:xfrm>
                <a:off x="2123728" y="2060575"/>
                <a:ext cx="4464496" cy="468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21696" y="2073151"/>
                <a:ext cx="4268807" cy="4632110"/>
              </a:xfrm>
              <a:prstGeom prst="rect">
                <a:avLst/>
              </a:prstGeom>
            </p:spPr>
          </p:pic>
        </p:grpSp>
        <p:cxnSp>
          <p:nvCxnSpPr>
            <p:cNvPr id="7" name="Straight Connector 6"/>
            <p:cNvCxnSpPr/>
            <p:nvPr/>
          </p:nvCxnSpPr>
          <p:spPr>
            <a:xfrm flipH="1">
              <a:off x="5364088" y="5661248"/>
              <a:ext cx="1189112" cy="288032"/>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H="1">
              <a:off x="5364088" y="5661248"/>
              <a:ext cx="2016225" cy="1080865"/>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flipV="1">
              <a:off x="5364088" y="2205038"/>
              <a:ext cx="1189112" cy="71834"/>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flipH="1" flipV="1">
              <a:off x="5364088" y="2060848"/>
              <a:ext cx="2016226" cy="216024"/>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xmlns="" val="6745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normAutofit/>
          </a:bodyPr>
          <a:lstStyle/>
          <a:p>
            <a:pPr eaLnBrk="1" hangingPunct="1"/>
            <a:r>
              <a:rPr lang="en-US" sz="2800" dirty="0" smtClean="0"/>
              <a:t>Multiple attenuation</a:t>
            </a:r>
          </a:p>
        </p:txBody>
      </p:sp>
      <p:sp>
        <p:nvSpPr>
          <p:cNvPr id="37892" name="Rectangle 4"/>
          <p:cNvSpPr>
            <a:spLocks noChangeArrowheads="1"/>
          </p:cNvSpPr>
          <p:nvPr/>
        </p:nvSpPr>
        <p:spPr bwMode="auto">
          <a:xfrm>
            <a:off x="468313" y="789552"/>
            <a:ext cx="8280400"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000" dirty="0">
                <a:solidFill>
                  <a:srgbClr val="FFFFFF"/>
                </a:solidFill>
                <a:effectLst>
                  <a:outerShdw blurRad="38100" dist="38100" dir="2700000" algn="tl">
                    <a:srgbClr val="000000"/>
                  </a:outerShdw>
                </a:effectLst>
              </a:rPr>
              <a:t>Internal multiple attenuation</a:t>
            </a:r>
            <a:endParaRPr lang="en-US" sz="20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000" dirty="0">
                <a:solidFill>
                  <a:srgbClr val="FFFFFF"/>
                </a:solidFill>
                <a:effectLst>
                  <a:outerShdw blurRad="38100" dist="38100" dir="2700000" algn="tl">
                    <a:srgbClr val="000000"/>
                  </a:outerShdw>
                </a:effectLst>
              </a:rPr>
              <a:t>Multiple prediction</a:t>
            </a:r>
            <a:endParaRPr lang="en-US" sz="2000" dirty="0">
              <a:solidFill>
                <a:srgbClr val="FFFFFF"/>
              </a:solidFill>
              <a:effectLst>
                <a:outerShdw blurRad="38100" dist="38100" dir="2700000" algn="tl">
                  <a:srgbClr val="000000"/>
                </a:outerShdw>
              </a:effectLst>
            </a:endParaRPr>
          </a:p>
        </p:txBody>
      </p:sp>
      <p:sp>
        <p:nvSpPr>
          <p:cNvPr id="10" name="TextBox 9"/>
          <p:cNvSpPr txBox="1"/>
          <p:nvPr/>
        </p:nvSpPr>
        <p:spPr>
          <a:xfrm>
            <a:off x="3718438" y="1869077"/>
            <a:ext cx="1356462" cy="369332"/>
          </a:xfrm>
          <a:prstGeom prst="rect">
            <a:avLst/>
          </a:prstGeom>
          <a:noFill/>
        </p:spPr>
        <p:txBody>
          <a:bodyPr wrap="none" rtlCol="0">
            <a:spAutoFit/>
          </a:bodyPr>
          <a:lstStyle/>
          <a:p>
            <a:pPr fontAlgn="base">
              <a:spcBef>
                <a:spcPct val="0"/>
              </a:spcBef>
              <a:spcAft>
                <a:spcPct val="0"/>
              </a:spcAft>
            </a:pPr>
            <a:r>
              <a:rPr lang="pt-BR" dirty="0">
                <a:solidFill>
                  <a:srgbClr val="FFFFFF"/>
                </a:solidFill>
              </a:rPr>
              <a:t>Shot gather</a:t>
            </a:r>
          </a:p>
        </p:txBody>
      </p:sp>
      <p:sp>
        <p:nvSpPr>
          <p:cNvPr id="15" name="TextBox 14"/>
          <p:cNvSpPr txBox="1"/>
          <p:nvPr/>
        </p:nvSpPr>
        <p:spPr>
          <a:xfrm>
            <a:off x="3243318" y="3706587"/>
            <a:ext cx="2666115" cy="646331"/>
          </a:xfrm>
          <a:prstGeom prst="rect">
            <a:avLst/>
          </a:prstGeom>
          <a:noFill/>
        </p:spPr>
        <p:txBody>
          <a:bodyPr wrap="none" rtlCol="0">
            <a:spAutoFit/>
          </a:bodyPr>
          <a:lstStyle/>
          <a:p>
            <a:pPr algn="ctr" fontAlgn="base">
              <a:spcBef>
                <a:spcPct val="0"/>
              </a:spcBef>
              <a:spcAft>
                <a:spcPct val="0"/>
              </a:spcAft>
            </a:pPr>
            <a:r>
              <a:rPr lang="pt-BR" dirty="0">
                <a:solidFill>
                  <a:srgbClr val="FFFFFF"/>
                </a:solidFill>
              </a:rPr>
              <a:t>Corresponding multiple</a:t>
            </a:r>
          </a:p>
          <a:p>
            <a:pPr algn="ctr" fontAlgn="base">
              <a:spcBef>
                <a:spcPct val="0"/>
              </a:spcBef>
              <a:spcAft>
                <a:spcPct val="0"/>
              </a:spcAft>
            </a:pPr>
            <a:r>
              <a:rPr lang="pt-BR" dirty="0">
                <a:solidFill>
                  <a:srgbClr val="FFFFFF"/>
                </a:solidFill>
              </a:rPr>
              <a:t>prediction</a:t>
            </a:r>
          </a:p>
        </p:txBody>
      </p:sp>
      <p:sp>
        <p:nvSpPr>
          <p:cNvPr id="18" name="Bent Arrow 17"/>
          <p:cNvSpPr/>
          <p:nvPr/>
        </p:nvSpPr>
        <p:spPr>
          <a:xfrm rot="10800000">
            <a:off x="3496253" y="2146076"/>
            <a:ext cx="720080" cy="557417"/>
          </a:xfrm>
          <a:prstGeom prst="ben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Bent Arrow 19"/>
          <p:cNvSpPr/>
          <p:nvPr/>
        </p:nvSpPr>
        <p:spPr>
          <a:xfrm>
            <a:off x="4932040" y="3149170"/>
            <a:ext cx="720080" cy="557417"/>
          </a:xfrm>
          <a:prstGeom prst="ben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2" name="Picture 1"/>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95400" y="1660678"/>
            <a:ext cx="1752600" cy="3482822"/>
          </a:xfrm>
          <a:prstGeom prst="rect">
            <a:avLst/>
          </a:prstGeom>
        </p:spPr>
      </p:pic>
      <p:pic>
        <p:nvPicPr>
          <p:cNvPr id="14" name="Picture 2"/>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6556677" y="1658704"/>
            <a:ext cx="1745794" cy="3488123"/>
          </a:xfrm>
          <a:prstGeom prst="rect">
            <a:avLst/>
          </a:prstGeom>
        </p:spPr>
      </p:pic>
    </p:spTree>
    <p:extLst>
      <p:ext uri="{BB962C8B-B14F-4D97-AF65-F5344CB8AC3E}">
        <p14:creationId xmlns:p14="http://schemas.microsoft.com/office/powerpoint/2010/main" xmlns="" val="1609197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ponsor_logo.png"/>
          <p:cNvPicPr>
            <a:picLocks noChangeAspect="1"/>
          </p:cNvPicPr>
          <p:nvPr/>
        </p:nvPicPr>
        <p:blipFill>
          <a:blip r:embed="rId2" cstate="print"/>
          <a:stretch>
            <a:fillRect/>
          </a:stretch>
        </p:blipFill>
        <p:spPr>
          <a:xfrm>
            <a:off x="1143000" y="0"/>
            <a:ext cx="6934200" cy="52006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normAutofit/>
          </a:bodyPr>
          <a:lstStyle/>
          <a:p>
            <a:pPr algn="ctr" eaLnBrk="1" hangingPunct="1">
              <a:defRPr/>
            </a:pPr>
            <a:r>
              <a:rPr lang="en-US" sz="2800" dirty="0" smtClean="0"/>
              <a:t>Multiple attenuation</a:t>
            </a:r>
          </a:p>
        </p:txBody>
      </p:sp>
      <p:sp>
        <p:nvSpPr>
          <p:cNvPr id="39939" name="Rectangle 3"/>
          <p:cNvSpPr>
            <a:spLocks noChangeArrowheads="1"/>
          </p:cNvSpPr>
          <p:nvPr/>
        </p:nvSpPr>
        <p:spPr bwMode="auto">
          <a:xfrm>
            <a:off x="468313" y="789552"/>
            <a:ext cx="8280400" cy="102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000" dirty="0">
                <a:solidFill>
                  <a:srgbClr val="FFFFFF"/>
                </a:solidFill>
                <a:effectLst>
                  <a:outerShdw blurRad="38100" dist="38100" dir="2700000" algn="tl">
                    <a:srgbClr val="000000"/>
                  </a:outerShdw>
                </a:effectLst>
              </a:rPr>
              <a:t>Stacked section used to test the internal multiple code</a:t>
            </a:r>
          </a:p>
          <a:p>
            <a:pPr marL="742950" lvl="1" indent="-285750" fontAlgn="base">
              <a:spcBef>
                <a:spcPct val="20000"/>
              </a:spcBef>
              <a:spcAft>
                <a:spcPct val="0"/>
              </a:spcAft>
              <a:buClr>
                <a:srgbClr val="A886E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grpSp>
        <p:nvGrpSpPr>
          <p:cNvPr id="3" name="Group 2"/>
          <p:cNvGrpSpPr/>
          <p:nvPr/>
        </p:nvGrpSpPr>
        <p:grpSpPr>
          <a:xfrm>
            <a:off x="2123728" y="1490830"/>
            <a:ext cx="4464496" cy="3511154"/>
            <a:chOff x="2123728" y="2060575"/>
            <a:chExt cx="4464496" cy="4681538"/>
          </a:xfrm>
        </p:grpSpPr>
        <p:sp>
          <p:nvSpPr>
            <p:cNvPr id="7" name="Rectangle 6"/>
            <p:cNvSpPr/>
            <p:nvPr/>
          </p:nvSpPr>
          <p:spPr>
            <a:xfrm>
              <a:off x="2123728" y="2060575"/>
              <a:ext cx="4464496" cy="468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21696" y="2073151"/>
              <a:ext cx="4268807" cy="4632110"/>
            </a:xfrm>
            <a:prstGeom prst="rect">
              <a:avLst/>
            </a:prstGeom>
          </p:spPr>
        </p:pic>
      </p:grpSp>
    </p:spTree>
    <p:extLst>
      <p:ext uri="{BB962C8B-B14F-4D97-AF65-F5344CB8AC3E}">
        <p14:creationId xmlns:p14="http://schemas.microsoft.com/office/powerpoint/2010/main" xmlns="" val="19813289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550" y="1490866"/>
            <a:ext cx="6769100" cy="35111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normAutofit/>
          </a:bodyPr>
          <a:lstStyle/>
          <a:p>
            <a:pPr algn="ctr" eaLnBrk="1" hangingPunct="1">
              <a:defRPr/>
            </a:pPr>
            <a:r>
              <a:rPr lang="en-US" sz="2800" dirty="0" smtClean="0"/>
              <a:t>Multiple attenuation</a:t>
            </a:r>
          </a:p>
        </p:txBody>
      </p:sp>
      <p:sp>
        <p:nvSpPr>
          <p:cNvPr id="39939" name="Rectangle 3"/>
          <p:cNvSpPr>
            <a:spLocks noChangeArrowheads="1"/>
          </p:cNvSpPr>
          <p:nvPr/>
        </p:nvSpPr>
        <p:spPr bwMode="auto">
          <a:xfrm>
            <a:off x="468313" y="789589"/>
            <a:ext cx="8280400" cy="102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000" dirty="0">
                <a:solidFill>
                  <a:srgbClr val="FFFFFF"/>
                </a:solidFill>
                <a:effectLst>
                  <a:outerShdw blurRad="38100" dist="38100" dir="2700000" algn="tl">
                    <a:srgbClr val="000000"/>
                  </a:outerShdw>
                </a:effectLst>
              </a:rPr>
              <a:t>Common offset sections</a:t>
            </a:r>
          </a:p>
          <a:p>
            <a:pPr marL="742950" lvl="1" indent="-285750" fontAlgn="base">
              <a:spcBef>
                <a:spcPct val="20000"/>
              </a:spcBef>
              <a:spcAft>
                <a:spcPct val="0"/>
              </a:spcAft>
              <a:buClr>
                <a:srgbClr val="A886E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pic>
        <p:nvPicPr>
          <p:cNvPr id="29701" name="Picture 3"/>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2989" y="1571829"/>
            <a:ext cx="6446837" cy="332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59543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normAutofit/>
          </a:bodyPr>
          <a:lstStyle/>
          <a:p>
            <a:pPr algn="ctr" eaLnBrk="1" hangingPunct="1">
              <a:defRPr/>
            </a:pPr>
            <a:r>
              <a:rPr lang="en-US" sz="2800" dirty="0" smtClean="0"/>
              <a:t>Multiple attenuation</a:t>
            </a:r>
          </a:p>
        </p:txBody>
      </p:sp>
      <p:sp>
        <p:nvSpPr>
          <p:cNvPr id="39939" name="Rectangle 3"/>
          <p:cNvSpPr>
            <a:spLocks noChangeArrowheads="1"/>
          </p:cNvSpPr>
          <p:nvPr/>
        </p:nvSpPr>
        <p:spPr bwMode="auto">
          <a:xfrm>
            <a:off x="468313" y="789552"/>
            <a:ext cx="8280400" cy="102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000" dirty="0">
                <a:solidFill>
                  <a:srgbClr val="FFFFFF"/>
                </a:solidFill>
                <a:effectLst>
                  <a:outerShdw blurRad="38100" dist="38100" dir="2700000" algn="tl">
                    <a:srgbClr val="000000"/>
                  </a:outerShdw>
                </a:effectLst>
              </a:rPr>
              <a:t>Common offset sections</a:t>
            </a:r>
          </a:p>
          <a:p>
            <a:pPr marL="742950" lvl="1" indent="-285750" fontAlgn="base">
              <a:spcBef>
                <a:spcPct val="20000"/>
              </a:spcBef>
              <a:spcAft>
                <a:spcPct val="0"/>
              </a:spcAft>
              <a:buClr>
                <a:srgbClr val="A886E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sp>
        <p:nvSpPr>
          <p:cNvPr id="7" name="Rectangle 6"/>
          <p:cNvSpPr/>
          <p:nvPr/>
        </p:nvSpPr>
        <p:spPr>
          <a:xfrm>
            <a:off x="971550" y="1490830"/>
            <a:ext cx="6769100" cy="35111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30725" name="Picture 3"/>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2989" y="1571793"/>
            <a:ext cx="6446837" cy="332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240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550" y="1490830"/>
            <a:ext cx="6769100" cy="35111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9" name="Rectangle 3"/>
          <p:cNvSpPr>
            <a:spLocks noChangeArrowheads="1"/>
          </p:cNvSpPr>
          <p:nvPr/>
        </p:nvSpPr>
        <p:spPr bwMode="auto">
          <a:xfrm>
            <a:off x="468313" y="742950"/>
            <a:ext cx="8280400" cy="102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000" dirty="0">
                <a:solidFill>
                  <a:srgbClr val="FFFFFF"/>
                </a:solidFill>
                <a:effectLst>
                  <a:outerShdw blurRad="38100" dist="38100" dir="2700000" algn="tl">
                    <a:srgbClr val="000000"/>
                  </a:outerShdw>
                </a:effectLst>
              </a:rPr>
              <a:t>Stacked sections</a:t>
            </a:r>
          </a:p>
          <a:p>
            <a:pPr marL="742950" lvl="1" indent="-285750" fontAlgn="base">
              <a:spcBef>
                <a:spcPct val="20000"/>
              </a:spcBef>
              <a:spcAft>
                <a:spcPct val="0"/>
              </a:spcAft>
              <a:buClr>
                <a:srgbClr val="A886E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pic>
        <p:nvPicPr>
          <p:cNvPr id="31749" name="Picture 1"/>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2988" y="1570602"/>
            <a:ext cx="6445250" cy="332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a:spLocks noGrp="1" noRot="1" noChangeArrowheads="1"/>
          </p:cNvSpPr>
          <p:nvPr>
            <p:ph type="title"/>
          </p:nvPr>
        </p:nvSpPr>
        <p:spPr>
          <a:xfrm>
            <a:off x="374848" y="12996"/>
            <a:ext cx="8229600" cy="576072"/>
          </a:xfrm>
        </p:spPr>
        <p:txBody>
          <a:bodyPr>
            <a:normAutofit/>
          </a:bodyPr>
          <a:lstStyle/>
          <a:p>
            <a:pPr algn="ctr" eaLnBrk="1" hangingPunct="1">
              <a:defRPr/>
            </a:pPr>
            <a:r>
              <a:rPr lang="en-US" sz="2800" dirty="0" smtClean="0"/>
              <a:t>Multiple attenuation</a:t>
            </a:r>
          </a:p>
        </p:txBody>
      </p:sp>
    </p:spTree>
    <p:extLst>
      <p:ext uri="{BB962C8B-B14F-4D97-AF65-F5344CB8AC3E}">
        <p14:creationId xmlns:p14="http://schemas.microsoft.com/office/powerpoint/2010/main" xmlns="" val="535645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550" y="1490830"/>
            <a:ext cx="6769100" cy="35111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9" name="Rectangle 3"/>
          <p:cNvSpPr>
            <a:spLocks noChangeArrowheads="1"/>
          </p:cNvSpPr>
          <p:nvPr/>
        </p:nvSpPr>
        <p:spPr bwMode="auto">
          <a:xfrm>
            <a:off x="468313" y="742950"/>
            <a:ext cx="8280400" cy="102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 </a:t>
            </a:r>
          </a:p>
          <a:p>
            <a:pPr marL="742950" lvl="1" indent="-285750" fontAlgn="base">
              <a:spcBef>
                <a:spcPct val="20000"/>
              </a:spcBef>
              <a:spcAft>
                <a:spcPct val="0"/>
              </a:spcAft>
              <a:buClr>
                <a:srgbClr val="A886E0"/>
              </a:buClr>
              <a:buSzPct val="70000"/>
              <a:buFontTx/>
              <a:buBlip>
                <a:blip r:embed="rId3"/>
              </a:buBlip>
              <a:defRPr/>
            </a:pPr>
            <a:r>
              <a:rPr lang="en-US" sz="2000" dirty="0">
                <a:solidFill>
                  <a:srgbClr val="FFFFFF"/>
                </a:solidFill>
                <a:effectLst>
                  <a:outerShdw blurRad="38100" dist="38100" dir="2700000" algn="tl">
                    <a:srgbClr val="000000"/>
                  </a:outerShdw>
                </a:effectLst>
              </a:rPr>
              <a:t>Stacked sections</a:t>
            </a:r>
          </a:p>
          <a:p>
            <a:pPr marL="742950" lvl="1" indent="-285750" fontAlgn="base">
              <a:spcBef>
                <a:spcPct val="20000"/>
              </a:spcBef>
              <a:spcAft>
                <a:spcPct val="0"/>
              </a:spcAft>
              <a:buClr>
                <a:srgbClr val="A886E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pic>
        <p:nvPicPr>
          <p:cNvPr id="32773" name="Picture 2"/>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2988" y="1570602"/>
            <a:ext cx="6445250" cy="332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a:spLocks noGrp="1" noRot="1" noChangeArrowheads="1"/>
          </p:cNvSpPr>
          <p:nvPr>
            <p:ph type="title"/>
          </p:nvPr>
        </p:nvSpPr>
        <p:spPr>
          <a:xfrm>
            <a:off x="374848" y="12996"/>
            <a:ext cx="8229600" cy="576072"/>
          </a:xfrm>
        </p:spPr>
        <p:txBody>
          <a:bodyPr>
            <a:normAutofit/>
          </a:bodyPr>
          <a:lstStyle/>
          <a:p>
            <a:pPr algn="ctr" eaLnBrk="1" hangingPunct="1">
              <a:defRPr/>
            </a:pPr>
            <a:r>
              <a:rPr lang="en-US" sz="2800" dirty="0" smtClean="0"/>
              <a:t>Multiple attenuation</a:t>
            </a:r>
          </a:p>
        </p:txBody>
      </p:sp>
    </p:spTree>
    <p:extLst>
      <p:ext uri="{BB962C8B-B14F-4D97-AF65-F5344CB8AC3E}">
        <p14:creationId xmlns:p14="http://schemas.microsoft.com/office/powerpoint/2010/main" xmlns="" val="3402382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72" y="1166980"/>
            <a:ext cx="8785225" cy="37802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9" name="Rectangle 3"/>
          <p:cNvSpPr>
            <a:spLocks noChangeArrowheads="1"/>
          </p:cNvSpPr>
          <p:nvPr/>
        </p:nvSpPr>
        <p:spPr bwMode="auto">
          <a:xfrm>
            <a:off x="468313" y="789553"/>
            <a:ext cx="8280400" cy="431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 (stacked sections) </a:t>
            </a:r>
          </a:p>
          <a:p>
            <a:pPr marL="742950" lvl="1" indent="-285750" fontAlgn="base">
              <a:spcBef>
                <a:spcPct val="20000"/>
              </a:spcBef>
              <a:spcAft>
                <a:spcPct val="0"/>
              </a:spcAft>
              <a:buClr>
                <a:srgbClr val="A886E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pic>
        <p:nvPicPr>
          <p:cNvPr id="33797"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246" y="1220558"/>
            <a:ext cx="8597900"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a:spLocks noGrp="1" noRot="1" noChangeArrowheads="1"/>
          </p:cNvSpPr>
          <p:nvPr>
            <p:ph type="title"/>
          </p:nvPr>
        </p:nvSpPr>
        <p:spPr>
          <a:xfrm>
            <a:off x="374848" y="12996"/>
            <a:ext cx="8229600" cy="576072"/>
          </a:xfrm>
        </p:spPr>
        <p:txBody>
          <a:bodyPr>
            <a:normAutofit/>
          </a:bodyPr>
          <a:lstStyle/>
          <a:p>
            <a:pPr algn="ctr" eaLnBrk="1" hangingPunct="1">
              <a:defRPr/>
            </a:pPr>
            <a:r>
              <a:rPr lang="en-US" sz="2800" dirty="0" smtClean="0"/>
              <a:t>Multiple attenuation</a:t>
            </a:r>
          </a:p>
        </p:txBody>
      </p:sp>
    </p:spTree>
    <p:extLst>
      <p:ext uri="{BB962C8B-B14F-4D97-AF65-F5344CB8AC3E}">
        <p14:creationId xmlns:p14="http://schemas.microsoft.com/office/powerpoint/2010/main" xmlns="" val="561642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72" y="1166980"/>
            <a:ext cx="8785225" cy="37802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9" name="Rectangle 3"/>
          <p:cNvSpPr>
            <a:spLocks noChangeArrowheads="1"/>
          </p:cNvSpPr>
          <p:nvPr/>
        </p:nvSpPr>
        <p:spPr bwMode="auto">
          <a:xfrm>
            <a:off x="468313" y="789553"/>
            <a:ext cx="8280400" cy="431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 (stacked sections) </a:t>
            </a:r>
          </a:p>
          <a:p>
            <a:pPr marL="742950" lvl="1" indent="-285750" fontAlgn="base">
              <a:spcBef>
                <a:spcPct val="20000"/>
              </a:spcBef>
              <a:spcAft>
                <a:spcPct val="0"/>
              </a:spcAft>
              <a:buClr>
                <a:srgbClr val="A886E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pic>
        <p:nvPicPr>
          <p:cNvPr id="34821"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246" y="1220558"/>
            <a:ext cx="8597900"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6760022" y="1343193"/>
            <a:ext cx="949325" cy="34801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9" name="Rectangle 2"/>
          <p:cNvSpPr>
            <a:spLocks noGrp="1" noRot="1" noChangeArrowheads="1"/>
          </p:cNvSpPr>
          <p:nvPr>
            <p:ph type="title"/>
          </p:nvPr>
        </p:nvSpPr>
        <p:spPr>
          <a:xfrm>
            <a:off x="374848" y="12996"/>
            <a:ext cx="8229600" cy="576072"/>
          </a:xfrm>
        </p:spPr>
        <p:txBody>
          <a:bodyPr>
            <a:normAutofit/>
          </a:bodyPr>
          <a:lstStyle/>
          <a:p>
            <a:pPr algn="ctr" eaLnBrk="1" hangingPunct="1">
              <a:defRPr/>
            </a:pPr>
            <a:r>
              <a:rPr lang="en-US" sz="2800" dirty="0" smtClean="0"/>
              <a:t>Multiple attenuation</a:t>
            </a:r>
          </a:p>
        </p:txBody>
      </p:sp>
      <p:sp>
        <p:nvSpPr>
          <p:cNvPr id="8" name="TextBox 7"/>
          <p:cNvSpPr txBox="1"/>
          <p:nvPr/>
        </p:nvSpPr>
        <p:spPr>
          <a:xfrm>
            <a:off x="6621296" y="5775"/>
            <a:ext cx="2446504" cy="584775"/>
          </a:xfrm>
          <a:prstGeom prst="rect">
            <a:avLst/>
          </a:prstGeom>
          <a:noFill/>
        </p:spPr>
        <p:txBody>
          <a:bodyPr wrap="none" rtlCol="0">
            <a:spAutoFit/>
          </a:bodyPr>
          <a:lstStyle/>
          <a:p>
            <a:r>
              <a:rPr lang="en-US" altLang="zh-CN" sz="1600" dirty="0" smtClean="0">
                <a:solidFill>
                  <a:srgbClr val="FFFFFF"/>
                </a:solidFill>
              </a:rPr>
              <a:t>(A. Ferreira, P. </a:t>
            </a:r>
            <a:r>
              <a:rPr lang="en-US" altLang="zh-CN" sz="1600" dirty="0" err="1" smtClean="0">
                <a:solidFill>
                  <a:srgbClr val="FFFFFF"/>
                </a:solidFill>
              </a:rPr>
              <a:t>Terenghi</a:t>
            </a:r>
            <a:r>
              <a:rPr lang="en-US" altLang="zh-CN" sz="1600" dirty="0" smtClean="0">
                <a:solidFill>
                  <a:srgbClr val="FFFFFF"/>
                </a:solidFill>
              </a:rPr>
              <a:t>)</a:t>
            </a:r>
          </a:p>
          <a:p>
            <a:endParaRPr lang="zh-CN" altLang="en-US" sz="1600" dirty="0"/>
          </a:p>
        </p:txBody>
      </p:sp>
    </p:spTree>
    <p:extLst>
      <p:ext uri="{BB962C8B-B14F-4D97-AF65-F5344CB8AC3E}">
        <p14:creationId xmlns:p14="http://schemas.microsoft.com/office/powerpoint/2010/main" xmlns="" val="1819722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72" y="1166980"/>
            <a:ext cx="8785225" cy="37802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9" name="Rectangle 3"/>
          <p:cNvSpPr>
            <a:spLocks noChangeArrowheads="1"/>
          </p:cNvSpPr>
          <p:nvPr/>
        </p:nvSpPr>
        <p:spPr bwMode="auto">
          <a:xfrm>
            <a:off x="468313" y="789553"/>
            <a:ext cx="8280400" cy="431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 (stacked sections) </a:t>
            </a:r>
          </a:p>
          <a:p>
            <a:pPr marL="742950" lvl="1" indent="-285750" fontAlgn="base">
              <a:spcBef>
                <a:spcPct val="20000"/>
              </a:spcBef>
              <a:spcAft>
                <a:spcPct val="0"/>
              </a:spcAft>
              <a:buClr>
                <a:srgbClr val="A886E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pic>
        <p:nvPicPr>
          <p:cNvPr id="35845"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246" y="1220558"/>
            <a:ext cx="8597900"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50497" y="1336049"/>
            <a:ext cx="968375" cy="3494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6760022" y="1343193"/>
            <a:ext cx="949325" cy="34801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0" name="Rectangle 2"/>
          <p:cNvSpPr>
            <a:spLocks noGrp="1" noRot="1" noChangeArrowheads="1"/>
          </p:cNvSpPr>
          <p:nvPr>
            <p:ph type="title"/>
          </p:nvPr>
        </p:nvSpPr>
        <p:spPr>
          <a:xfrm>
            <a:off x="374848" y="12996"/>
            <a:ext cx="8229600" cy="576072"/>
          </a:xfrm>
        </p:spPr>
        <p:txBody>
          <a:bodyPr>
            <a:normAutofit/>
          </a:bodyPr>
          <a:lstStyle/>
          <a:p>
            <a:pPr algn="ctr" eaLnBrk="1" hangingPunct="1">
              <a:defRPr/>
            </a:pPr>
            <a:r>
              <a:rPr lang="en-US" sz="2800" dirty="0" smtClean="0"/>
              <a:t>Multiple attenuation</a:t>
            </a:r>
          </a:p>
        </p:txBody>
      </p:sp>
      <p:sp>
        <p:nvSpPr>
          <p:cNvPr id="9" name="TextBox 8"/>
          <p:cNvSpPr txBox="1"/>
          <p:nvPr/>
        </p:nvSpPr>
        <p:spPr>
          <a:xfrm>
            <a:off x="6621296" y="5775"/>
            <a:ext cx="2446504" cy="584775"/>
          </a:xfrm>
          <a:prstGeom prst="rect">
            <a:avLst/>
          </a:prstGeom>
          <a:noFill/>
        </p:spPr>
        <p:txBody>
          <a:bodyPr wrap="none" rtlCol="0">
            <a:spAutoFit/>
          </a:bodyPr>
          <a:lstStyle/>
          <a:p>
            <a:r>
              <a:rPr lang="en-US" altLang="zh-CN" sz="1600" dirty="0" smtClean="0">
                <a:solidFill>
                  <a:srgbClr val="FFFFFF"/>
                </a:solidFill>
              </a:rPr>
              <a:t>(A. Ferreira, P. </a:t>
            </a:r>
            <a:r>
              <a:rPr lang="en-US" altLang="zh-CN" sz="1600" dirty="0" err="1" smtClean="0">
                <a:solidFill>
                  <a:srgbClr val="FFFFFF"/>
                </a:solidFill>
              </a:rPr>
              <a:t>Terenghi</a:t>
            </a:r>
            <a:r>
              <a:rPr lang="en-US" altLang="zh-CN" sz="1600" dirty="0" smtClean="0">
                <a:solidFill>
                  <a:srgbClr val="FFFFFF"/>
                </a:solidFill>
              </a:rPr>
              <a:t>)</a:t>
            </a:r>
          </a:p>
          <a:p>
            <a:endParaRPr lang="zh-CN" altLang="en-US" sz="1600" dirty="0"/>
          </a:p>
        </p:txBody>
      </p:sp>
    </p:spTree>
    <p:extLst>
      <p:ext uri="{BB962C8B-B14F-4D97-AF65-F5344CB8AC3E}">
        <p14:creationId xmlns:p14="http://schemas.microsoft.com/office/powerpoint/2010/main" xmlns="" val="3536041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374848" y="90678"/>
            <a:ext cx="8229600" cy="576072"/>
          </a:xfrm>
        </p:spPr>
        <p:txBody>
          <a:bodyPr>
            <a:normAutofit/>
          </a:bodyPr>
          <a:lstStyle/>
          <a:p>
            <a:pPr algn="ctr" eaLnBrk="1" hangingPunct="1">
              <a:defRPr/>
            </a:pPr>
            <a:r>
              <a:rPr lang="pt-BR" sz="2800" dirty="0" smtClean="0"/>
              <a:t>Conclusions</a:t>
            </a:r>
            <a:endParaRPr lang="en-US" sz="2800" dirty="0" smtClean="0"/>
          </a:p>
        </p:txBody>
      </p:sp>
      <p:sp>
        <p:nvSpPr>
          <p:cNvPr id="41987" name="Rectangle 3"/>
          <p:cNvSpPr>
            <a:spLocks noChangeArrowheads="1"/>
          </p:cNvSpPr>
          <p:nvPr/>
        </p:nvSpPr>
        <p:spPr bwMode="auto">
          <a:xfrm>
            <a:off x="381000" y="666750"/>
            <a:ext cx="8567737" cy="4157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Multiple removal/attenuation is a major problem in seismic exploration</a:t>
            </a:r>
          </a:p>
          <a:p>
            <a:pPr marL="342900" indent="-342900" fontAlgn="base">
              <a:spcBef>
                <a:spcPct val="20000"/>
              </a:spcBef>
              <a:spcAft>
                <a:spcPct val="0"/>
              </a:spcAft>
              <a:buClr>
                <a:srgbClr val="FFCC00"/>
              </a:buClr>
              <a:buSzPct val="70000"/>
              <a:buFontTx/>
              <a:buBlip>
                <a:blip r:embed="rId3"/>
              </a:buBlip>
              <a:defRPr/>
            </a:pPr>
            <a:r>
              <a:rPr lang="pt-BR" sz="2000" dirty="0">
                <a:solidFill>
                  <a:srgbClr val="FFFFFF"/>
                </a:solidFill>
                <a:effectLst>
                  <a:outerShdw blurRad="38100" dist="38100" dir="2700000" algn="tl">
                    <a:srgbClr val="000000"/>
                  </a:outerShdw>
                </a:effectLst>
              </a:rPr>
              <a:t>Free surface multiple removal results</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Multiple prediction is excellent</a:t>
            </a:r>
          </a:p>
          <a:p>
            <a:pPr marL="1200150" lvl="2"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Improved when source wavelet information was provided</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Anti-alias filter application is important</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Multiples from 3D structures are attenuated but not removed</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Adaptive subtraction required</a:t>
            </a:r>
            <a:endParaRPr lang="en-US" sz="2000" dirty="0">
              <a:solidFill>
                <a:srgbClr val="FFFFFF"/>
              </a:solidFill>
              <a:effectLst>
                <a:outerShdw blurRad="38100" dist="38100" dir="2700000" algn="tl">
                  <a:srgbClr val="000000"/>
                </a:outerShdw>
              </a:effectLst>
            </a:endParaRPr>
          </a:p>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Internal multiple attenuation results</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Multiple prediction is excellent</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Very high computer cost (both CPU time and memory)</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Adaptive subtraction required</a:t>
            </a:r>
            <a:endParaRPr lang="en-US" sz="2000" dirty="0">
              <a:solidFill>
                <a:srgbClr val="FFFFFF"/>
              </a:solidFill>
              <a:effectLst>
                <a:outerShdw blurRad="38100" dist="38100" dir="2700000" algn="tl">
                  <a:srgbClr val="000000"/>
                </a:outerShdw>
              </a:effectLst>
            </a:endParaRPr>
          </a:p>
        </p:txBody>
      </p:sp>
      <p:sp>
        <p:nvSpPr>
          <p:cNvPr id="4" name="TextBox 3"/>
          <p:cNvSpPr txBox="1"/>
          <p:nvPr/>
        </p:nvSpPr>
        <p:spPr>
          <a:xfrm>
            <a:off x="5706896" y="234375"/>
            <a:ext cx="1782860" cy="584775"/>
          </a:xfrm>
          <a:prstGeom prst="rect">
            <a:avLst/>
          </a:prstGeom>
          <a:noFill/>
        </p:spPr>
        <p:txBody>
          <a:bodyPr wrap="none" rtlCol="0">
            <a:spAutoFit/>
          </a:bodyPr>
          <a:lstStyle/>
          <a:p>
            <a:r>
              <a:rPr lang="en-US" altLang="zh-CN" sz="1600" dirty="0" smtClean="0">
                <a:solidFill>
                  <a:srgbClr val="FFFFFF"/>
                </a:solidFill>
              </a:rPr>
              <a:t>(A. Ferreira et al.)</a:t>
            </a:r>
          </a:p>
          <a:p>
            <a:endParaRPr lang="zh-CN" altLang="en-US" sz="1600" dirty="0"/>
          </a:p>
        </p:txBody>
      </p:sp>
    </p:spTree>
    <p:extLst>
      <p:ext uri="{BB962C8B-B14F-4D97-AF65-F5344CB8AC3E}">
        <p14:creationId xmlns:p14="http://schemas.microsoft.com/office/powerpoint/2010/main" xmlns="" val="239140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62000" y="1962150"/>
            <a:ext cx="78486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87" name="Rectangle 3"/>
          <p:cNvSpPr>
            <a:spLocks noChangeArrowheads="1"/>
          </p:cNvSpPr>
          <p:nvPr/>
        </p:nvSpPr>
        <p:spPr bwMode="auto">
          <a:xfrm>
            <a:off x="468314" y="898363"/>
            <a:ext cx="8567737" cy="2483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000" dirty="0">
                <a:solidFill>
                  <a:srgbClr val="FFFFFF"/>
                </a:solidFill>
                <a:effectLst>
                  <a:outerShdw blurRad="38100" dist="38100" dir="2700000" algn="tl">
                    <a:srgbClr val="000000"/>
                  </a:outerShdw>
                </a:effectLst>
              </a:rPr>
              <a:t>ISS methods were able to attenuate both free surface and internal multiples in a very complex situation</a:t>
            </a:r>
          </a:p>
          <a:p>
            <a:pPr marL="742950" lvl="1" indent="-285750" fontAlgn="base">
              <a:spcBef>
                <a:spcPct val="20000"/>
              </a:spcBef>
              <a:spcAft>
                <a:spcPct val="0"/>
              </a:spcAft>
              <a:buClr>
                <a:srgbClr val="A886E0"/>
              </a:buClr>
              <a:buSzPct val="70000"/>
              <a:buFontTx/>
              <a:buBlip>
                <a:blip r:embed="rId3"/>
              </a:buBlip>
              <a:defRPr/>
            </a:pPr>
            <a:r>
              <a:rPr lang="en-US" sz="2000" dirty="0">
                <a:solidFill>
                  <a:srgbClr val="FFFFFF"/>
                </a:solidFill>
                <a:effectLst>
                  <a:outerShdw blurRad="38100" dist="38100" dir="2700000" algn="tl">
                    <a:srgbClr val="000000"/>
                  </a:outerShdw>
                </a:effectLst>
              </a:rPr>
              <a:t>No a priori information about the dataset is necessary</a:t>
            </a:r>
          </a:p>
          <a:p>
            <a:pPr marL="742950" lvl="1" indent="-285750" fontAlgn="base">
              <a:spcBef>
                <a:spcPct val="20000"/>
              </a:spcBef>
              <a:spcAft>
                <a:spcPct val="0"/>
              </a:spcAft>
              <a:buClr>
                <a:srgbClr val="A886E0"/>
              </a:buClr>
              <a:buSzPct val="70000"/>
              <a:buFontTx/>
              <a:buBlip>
                <a:blip r:embed="rId3"/>
              </a:buBlip>
              <a:defRPr/>
            </a:pPr>
            <a:r>
              <a:rPr lang="pt-BR" sz="2000" dirty="0">
                <a:effectLst>
                  <a:outerShdw blurRad="38100" dist="38100" dir="2700000" algn="tl">
                    <a:srgbClr val="000000"/>
                  </a:outerShdw>
                </a:effectLst>
              </a:rPr>
              <a:t>No other tested method was able to attenuate the sequence of internal multiples below the salt layers</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High computer cost (internal multiples)</a:t>
            </a:r>
          </a:p>
          <a:p>
            <a:pPr marL="742950" lvl="1"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Adaptive subtraction requirement</a:t>
            </a:r>
            <a:endParaRPr lang="en-US" sz="2000" dirty="0">
              <a:solidFill>
                <a:srgbClr val="FFFFFF"/>
              </a:solidFill>
              <a:effectLst>
                <a:outerShdw blurRad="38100" dist="38100" dir="2700000" algn="tl">
                  <a:srgbClr val="000000"/>
                </a:outerShdw>
              </a:effectLst>
            </a:endParaRPr>
          </a:p>
          <a:p>
            <a:pPr marL="342900" indent="-342900" fontAlgn="base">
              <a:spcBef>
                <a:spcPct val="20000"/>
              </a:spcBef>
              <a:spcAft>
                <a:spcPct val="0"/>
              </a:spcAft>
              <a:buClr>
                <a:srgbClr val="FFCC00"/>
              </a:buClr>
              <a:buSzPct val="70000"/>
              <a:buFont typeface="Wingdings" pitchFamily="2" charset="2"/>
              <a:buChar char="n"/>
              <a:defRPr/>
            </a:pPr>
            <a:endParaRPr lang="en-US" sz="2000" dirty="0">
              <a:solidFill>
                <a:srgbClr val="FFFFFF"/>
              </a:solidFill>
              <a:effectLst>
                <a:outerShdw blurRad="38100" dist="38100" dir="2700000" algn="tl">
                  <a:srgbClr val="000000"/>
                </a:outerShdw>
              </a:effectLst>
            </a:endParaRPr>
          </a:p>
        </p:txBody>
      </p:sp>
      <p:sp>
        <p:nvSpPr>
          <p:cNvPr id="5" name="Rectangle 2"/>
          <p:cNvSpPr>
            <a:spLocks noGrp="1" noRot="1" noChangeArrowheads="1"/>
          </p:cNvSpPr>
          <p:nvPr>
            <p:ph type="title"/>
          </p:nvPr>
        </p:nvSpPr>
        <p:spPr>
          <a:xfrm>
            <a:off x="374848" y="90678"/>
            <a:ext cx="8229600" cy="576072"/>
          </a:xfrm>
        </p:spPr>
        <p:txBody>
          <a:bodyPr>
            <a:normAutofit/>
          </a:bodyPr>
          <a:lstStyle/>
          <a:p>
            <a:pPr algn="ctr" eaLnBrk="1" hangingPunct="1">
              <a:defRPr/>
            </a:pPr>
            <a:r>
              <a:rPr lang="pt-BR" sz="2800" dirty="0" smtClean="0"/>
              <a:t>Conclusions</a:t>
            </a:r>
            <a:endParaRPr lang="en-US" sz="2800" dirty="0" smtClean="0"/>
          </a:p>
        </p:txBody>
      </p:sp>
      <p:sp>
        <p:nvSpPr>
          <p:cNvPr id="4" name="TextBox 3"/>
          <p:cNvSpPr txBox="1"/>
          <p:nvPr/>
        </p:nvSpPr>
        <p:spPr>
          <a:xfrm>
            <a:off x="5706896" y="234375"/>
            <a:ext cx="1782860" cy="584775"/>
          </a:xfrm>
          <a:prstGeom prst="rect">
            <a:avLst/>
          </a:prstGeom>
          <a:noFill/>
        </p:spPr>
        <p:txBody>
          <a:bodyPr wrap="none" rtlCol="0">
            <a:spAutoFit/>
          </a:bodyPr>
          <a:lstStyle/>
          <a:p>
            <a:r>
              <a:rPr lang="en-US" altLang="zh-CN" sz="1600" dirty="0" smtClean="0">
                <a:solidFill>
                  <a:srgbClr val="FFFFFF"/>
                </a:solidFill>
              </a:rPr>
              <a:t>(A. Ferreira et al.)</a:t>
            </a:r>
          </a:p>
          <a:p>
            <a:endParaRPr lang="zh-CN" altLang="en-US" sz="1600" dirty="0"/>
          </a:p>
        </p:txBody>
      </p:sp>
    </p:spTree>
    <p:extLst>
      <p:ext uri="{BB962C8B-B14F-4D97-AF65-F5344CB8AC3E}">
        <p14:creationId xmlns:p14="http://schemas.microsoft.com/office/powerpoint/2010/main" xmlns="" val="1197926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83080"/>
            <a:ext cx="8229600" cy="3531870"/>
          </a:xfrm>
        </p:spPr>
        <p:txBody>
          <a:bodyPr/>
          <a:lstStyle/>
          <a:p>
            <a:r>
              <a:rPr lang="en-US" altLang="zh-CN" dirty="0" smtClean="0"/>
              <a:t>(1) Recent progress</a:t>
            </a:r>
          </a:p>
          <a:p>
            <a:r>
              <a:rPr lang="en-US" altLang="zh-CN" dirty="0" smtClean="0"/>
              <a:t>(2) current outstanding challenges</a:t>
            </a:r>
          </a:p>
          <a:p>
            <a:r>
              <a:rPr lang="en-US" altLang="zh-CN" dirty="0" smtClean="0"/>
              <a:t>(3) a proposed road ahead with the potential to address these challenges</a:t>
            </a:r>
            <a:endParaRPr lang="zh-CN" altLang="en-US" dirty="0"/>
          </a:p>
        </p:txBody>
      </p:sp>
      <p:sp>
        <p:nvSpPr>
          <p:cNvPr id="4" name="Title 1"/>
          <p:cNvSpPr>
            <a:spLocks noGrp="1"/>
          </p:cNvSpPr>
          <p:nvPr>
            <p:ph type="title"/>
          </p:nvPr>
        </p:nvSpPr>
        <p:spPr>
          <a:xfrm>
            <a:off x="457200" y="205979"/>
            <a:ext cx="8229600" cy="857250"/>
          </a:xfrm>
        </p:spPr>
        <p:txBody>
          <a:bodyPr>
            <a:normAutofit/>
          </a:bodyPr>
          <a:lstStyle/>
          <a:p>
            <a:r>
              <a:rPr lang="en-US" altLang="zh-CN" sz="2400" dirty="0" smtClean="0"/>
              <a:t>Multiple removal is a longstanding/outstanding problem in exploration seismology</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t>Land application of ISS internal multiple</a:t>
            </a:r>
            <a:endParaRPr lang="zh-CN" altLang="en-US" sz="2800" dirty="0" smtClean="0"/>
          </a:p>
        </p:txBody>
      </p:sp>
      <p:sp>
        <p:nvSpPr>
          <p:cNvPr id="3" name="内容占位符 2"/>
          <p:cNvSpPr>
            <a:spLocks noGrp="1"/>
          </p:cNvSpPr>
          <p:nvPr>
            <p:ph idx="1"/>
          </p:nvPr>
        </p:nvSpPr>
        <p:spPr/>
        <p:txBody>
          <a:bodyPr>
            <a:noAutofit/>
          </a:bodyPr>
          <a:lstStyle/>
          <a:p>
            <a:pPr marL="0" indent="0">
              <a:buNone/>
            </a:pPr>
            <a:r>
              <a:rPr lang="en-US" altLang="zh-CN" sz="2400" dirty="0" smtClean="0"/>
              <a:t>“Their (ISS internal multiple algorithm) performance was demonstrated with complex synthetic and challenging land field datasets with encouraging results, where other internal multiple suppression methods were unable to demonstrate similar effectiveness.”</a:t>
            </a:r>
          </a:p>
          <a:p>
            <a:pPr marL="0" indent="0">
              <a:buNone/>
            </a:pPr>
            <a:r>
              <a:rPr lang="en-US" altLang="zh-CN" sz="2400" dirty="0" smtClean="0"/>
              <a:t>- Yi </a:t>
            </a:r>
            <a:r>
              <a:rPr lang="en-US" altLang="zh-CN" sz="2400" dirty="0" err="1" smtClean="0"/>
              <a:t>Luo</a:t>
            </a:r>
            <a:r>
              <a:rPr lang="en-US" altLang="zh-CN" sz="2400" dirty="0" smtClean="0"/>
              <a:t>, </a:t>
            </a:r>
            <a:r>
              <a:rPr lang="en-US" altLang="zh-CN" sz="2400" dirty="0" err="1" smtClean="0"/>
              <a:t>Panos</a:t>
            </a:r>
            <a:r>
              <a:rPr lang="en-US" altLang="zh-CN" sz="2400" dirty="0" smtClean="0"/>
              <a:t> G. </a:t>
            </a:r>
            <a:r>
              <a:rPr lang="en-US" altLang="zh-CN" sz="2400" dirty="0" err="1" smtClean="0"/>
              <a:t>Kelamis</a:t>
            </a:r>
            <a:r>
              <a:rPr lang="en-US" altLang="zh-CN" sz="2400" dirty="0" smtClean="0"/>
              <a:t>, </a:t>
            </a:r>
            <a:r>
              <a:rPr lang="en-US" altLang="zh-CN" sz="2400" dirty="0" err="1" smtClean="0"/>
              <a:t>Qiang</a:t>
            </a:r>
            <a:r>
              <a:rPr lang="en-US" altLang="zh-CN" sz="2400" dirty="0" smtClean="0"/>
              <a:t> Fu, </a:t>
            </a:r>
            <a:r>
              <a:rPr lang="en-US" altLang="zh-CN" sz="2400" dirty="0" err="1" smtClean="0"/>
              <a:t>Shoudong</a:t>
            </a:r>
            <a:r>
              <a:rPr lang="en-US" altLang="zh-CN" sz="2400" dirty="0" smtClean="0"/>
              <a:t> </a:t>
            </a:r>
            <a:r>
              <a:rPr lang="en-US" altLang="zh-CN" sz="2400" dirty="0" err="1" smtClean="0"/>
              <a:t>Huo</a:t>
            </a:r>
            <a:r>
              <a:rPr lang="en-US" altLang="zh-CN" sz="2400" dirty="0" smtClean="0"/>
              <a:t>, and </a:t>
            </a:r>
            <a:r>
              <a:rPr lang="en-US" altLang="zh-CN" sz="2400" dirty="0" err="1" smtClean="0"/>
              <a:t>Ghada</a:t>
            </a:r>
            <a:r>
              <a:rPr lang="en-US" altLang="zh-CN" sz="2400" dirty="0" smtClean="0"/>
              <a:t> </a:t>
            </a:r>
            <a:r>
              <a:rPr lang="en-US" altLang="zh-CN" sz="2400" dirty="0" err="1" smtClean="0"/>
              <a:t>Sindi</a:t>
            </a:r>
            <a:r>
              <a:rPr lang="en-US" altLang="zh-CN" sz="2400" dirty="0" smtClean="0"/>
              <a:t>, Saudi </a:t>
            </a:r>
            <a:r>
              <a:rPr lang="en-US" altLang="zh-CN" sz="2400" dirty="0" err="1" smtClean="0"/>
              <a:t>Aramco</a:t>
            </a:r>
            <a:r>
              <a:rPr lang="en-US" altLang="zh-CN" sz="2400" dirty="0" smtClean="0"/>
              <a:t>; Shih-Ying Hsu and Arthur B. </a:t>
            </a:r>
            <a:r>
              <a:rPr lang="en-US" altLang="zh-CN" sz="2400" dirty="0" err="1" smtClean="0"/>
              <a:t>Weglein</a:t>
            </a:r>
            <a:r>
              <a:rPr lang="en-US" altLang="zh-CN" sz="2400" dirty="0" smtClean="0"/>
              <a:t>, U. of Houston, “The inverse scattering series approach toward the elimination of land internal multiples.” Aug 2011, TLE </a:t>
            </a:r>
          </a:p>
          <a:p>
            <a:endParaRPr lang="zh-CN" alt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t>Current challenges</a:t>
            </a:r>
            <a:endParaRPr lang="zh-CN" altLang="en-US" sz="2800" dirty="0"/>
          </a:p>
        </p:txBody>
      </p:sp>
      <p:sp>
        <p:nvSpPr>
          <p:cNvPr id="3" name="内容占位符 2"/>
          <p:cNvSpPr>
            <a:spLocks noGrp="1"/>
          </p:cNvSpPr>
          <p:nvPr>
            <p:ph idx="1"/>
          </p:nvPr>
        </p:nvSpPr>
        <p:spPr/>
        <p:txBody>
          <a:bodyPr/>
          <a:lstStyle/>
          <a:p>
            <a:r>
              <a:rPr lang="en-US" altLang="zh-CN" dirty="0" smtClean="0"/>
              <a:t>The  industry trend to more complex and difficult on-shore and offshore plays</a:t>
            </a:r>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p:txBody>
          <a:bodyPr>
            <a:normAutofit/>
          </a:bodyPr>
          <a:lstStyle/>
          <a:p>
            <a:r>
              <a:rPr lang="en-US" altLang="zh-CN" dirty="0" smtClean="0">
                <a:ea typeface="Tahoma" pitchFamily="34" charset="0"/>
                <a:cs typeface="Tahoma" pitchFamily="34" charset="0"/>
              </a:rPr>
              <a:t>These plays can often have proximal or interfering primary and multiple events, and multiples of different orders interfering</a:t>
            </a:r>
          </a:p>
          <a:p>
            <a:r>
              <a:rPr lang="en-US" altLang="zh-CN" dirty="0" smtClean="0">
                <a:ea typeface="Tahoma" pitchFamily="34" charset="0"/>
                <a:cs typeface="Tahoma" pitchFamily="34" charset="0"/>
              </a:rPr>
              <a:t>That raises the bar on multiple removal effectiveness: to predict the amplitude and phase of all orders of free surface and internal multiples</a:t>
            </a:r>
          </a:p>
          <a:p>
            <a:endParaRPr lang="zh-CN" altLang="en-US" dirty="0" smtClean="0">
              <a:ea typeface="Tahoma" pitchFamily="34" charset="0"/>
              <a:cs typeface="Tahoma" pitchFamily="34" charset="0"/>
            </a:endParaRPr>
          </a:p>
          <a:p>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smtClean="0">
                <a:ea typeface="Tahoma" pitchFamily="34" charset="0"/>
                <a:cs typeface="Tahoma" pitchFamily="34" charset="0"/>
              </a:rPr>
              <a:t>That trend has returned multiple elimination to center stage within M-OSRP</a:t>
            </a:r>
          </a:p>
          <a:p>
            <a:r>
              <a:rPr lang="en-US" altLang="zh-CN" dirty="0" smtClean="0">
                <a:ea typeface="Tahoma" pitchFamily="34" charset="0"/>
                <a:cs typeface="Tahoma" pitchFamily="34" charset="0"/>
              </a:rPr>
              <a:t>In principle, the ISS has subseries that can eliminate (amplitude and phase predict) all free surface and internal multiples—locate that capability, directly and </a:t>
            </a:r>
            <a:r>
              <a:rPr lang="en-US" altLang="zh-CN" u="sng" dirty="0" smtClean="0">
                <a:ea typeface="Tahoma" pitchFamily="34" charset="0"/>
                <a:cs typeface="Tahoma" pitchFamily="34" charset="0"/>
              </a:rPr>
              <a:t>without subsurface </a:t>
            </a:r>
            <a:r>
              <a:rPr lang="en-US" altLang="zh-CN" dirty="0" smtClean="0">
                <a:ea typeface="Tahoma" pitchFamily="34" charset="0"/>
                <a:cs typeface="Tahoma" pitchFamily="34" charset="0"/>
              </a:rPr>
              <a:t>information. The ISS is the only method with that promise and potential.</a:t>
            </a:r>
            <a:endParaRPr lang="zh-CN" altLang="en-US" dirty="0" smtClean="0">
              <a:ea typeface="Tahoma" pitchFamily="34" charset="0"/>
              <a:cs typeface="Tahoma" pitchFamily="34" charset="0"/>
            </a:endParaRPr>
          </a:p>
          <a:p>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en-US" altLang="zh-CN" dirty="0" smtClean="0">
                <a:ea typeface="Tahoma" pitchFamily="34" charset="0"/>
                <a:cs typeface="Tahoma" pitchFamily="34" charset="0"/>
              </a:rPr>
              <a:t>All ISS subseries share a common set of </a:t>
            </a:r>
          </a:p>
          <a:p>
            <a:pPr marL="457200" lvl="1" indent="0">
              <a:buNone/>
            </a:pPr>
            <a:r>
              <a:rPr lang="en-US" altLang="zh-CN" sz="2800" dirty="0" smtClean="0">
                <a:ea typeface="Tahoma" pitchFamily="34" charset="0"/>
                <a:cs typeface="Tahoma" pitchFamily="34" charset="0"/>
              </a:rPr>
              <a:t>prerequisites</a:t>
            </a:r>
          </a:p>
          <a:p>
            <a:pPr lvl="1"/>
            <a:r>
              <a:rPr lang="en-US" altLang="zh-CN" dirty="0" smtClean="0">
                <a:ea typeface="Tahoma" pitchFamily="34" charset="0"/>
                <a:cs typeface="Tahoma" pitchFamily="34" charset="0"/>
              </a:rPr>
              <a:t>Reference wave removal</a:t>
            </a:r>
          </a:p>
          <a:p>
            <a:pPr lvl="1"/>
            <a:r>
              <a:rPr lang="en-US" altLang="zh-CN" dirty="0" err="1" smtClean="0">
                <a:ea typeface="Tahoma" pitchFamily="34" charset="0"/>
                <a:cs typeface="Tahoma" pitchFamily="34" charset="0"/>
              </a:rPr>
              <a:t>Deghosting</a:t>
            </a:r>
            <a:endParaRPr lang="en-US" altLang="zh-CN" dirty="0" smtClean="0">
              <a:ea typeface="Tahoma" pitchFamily="34" charset="0"/>
              <a:cs typeface="Tahoma" pitchFamily="34" charset="0"/>
            </a:endParaRPr>
          </a:p>
          <a:p>
            <a:pPr lvl="1"/>
            <a:r>
              <a:rPr lang="en-US" altLang="zh-CN" dirty="0" smtClean="0">
                <a:ea typeface="Tahoma" pitchFamily="34" charset="0"/>
                <a:cs typeface="Tahoma" pitchFamily="34" charset="0"/>
              </a:rPr>
              <a:t>Source signature and radiation pattern identified</a:t>
            </a:r>
          </a:p>
          <a:p>
            <a:pPr marL="850392" lvl="2" indent="0">
              <a:buNone/>
            </a:pPr>
            <a:r>
              <a:rPr lang="en-US" altLang="zh-CN" dirty="0" smtClean="0">
                <a:ea typeface="Tahoma" pitchFamily="34" charset="0"/>
                <a:cs typeface="Tahoma" pitchFamily="34" charset="0"/>
              </a:rPr>
              <a:t> </a:t>
            </a:r>
            <a:r>
              <a:rPr lang="en-US" altLang="zh-CN" sz="2400" dirty="0" smtClean="0">
                <a:ea typeface="Tahoma" pitchFamily="34" charset="0"/>
                <a:cs typeface="Tahoma" pitchFamily="34" charset="0"/>
              </a:rPr>
              <a:t>and utilized (accommodated) in the algorithms</a:t>
            </a:r>
          </a:p>
          <a:p>
            <a:r>
              <a:rPr lang="en-US" altLang="zh-CN" dirty="0" smtClean="0">
                <a:ea typeface="Tahoma" pitchFamily="34" charset="0"/>
                <a:cs typeface="Tahoma" pitchFamily="34" charset="0"/>
              </a:rPr>
              <a:t>Green’s theorem provides methods to achieve these prerequisites that are consistent with the ISS methods they are meant to serve – in fact those prerequisites are steps taken in all derivations of ISS task specific subseries.</a:t>
            </a:r>
            <a:endParaRPr lang="zh-CN" altLang="en-US" dirty="0" smtClean="0">
              <a:ea typeface="Tahoma" pitchFamily="34" charset="0"/>
              <a:cs typeface="Tahoma" pitchFamily="34" charset="0"/>
            </a:endParaRPr>
          </a:p>
          <a:p>
            <a:endParaRPr lang="zh-CN" altLang="en-US" dirty="0"/>
          </a:p>
        </p:txBody>
      </p:sp>
      <p:pic>
        <p:nvPicPr>
          <p:cNvPr id="4" name="Picture 4"/>
          <p:cNvPicPr>
            <a:picLocks noChangeAspect="1" noChangeArrowheads="1"/>
          </p:cNvPicPr>
          <p:nvPr/>
        </p:nvPicPr>
        <p:blipFill>
          <a:blip r:embed="rId2" cstate="print"/>
          <a:srcRect l="67500" t="36750" r="15625" b="21250"/>
          <a:stretch>
            <a:fillRect/>
          </a:stretch>
        </p:blipFill>
        <p:spPr bwMode="auto">
          <a:xfrm>
            <a:off x="7172325" y="1276350"/>
            <a:ext cx="12858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ea typeface="Tahoma" pitchFamily="34" charset="0"/>
                <a:cs typeface="Tahoma" pitchFamily="34" charset="0"/>
              </a:rPr>
              <a:t>Develop a new adaptive criteria (and algorithms that seek to satisfy that criteria) that derive from and align with ISS algorithms</a:t>
            </a:r>
            <a:endParaRPr lang="zh-CN" altLang="en-US" dirty="0" smtClean="0">
              <a:ea typeface="Tahoma" pitchFamily="34" charset="0"/>
              <a:cs typeface="Tahoma" pitchFamily="34" charset="0"/>
            </a:endParaRPr>
          </a:p>
          <a:p>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ea typeface="Tahoma" pitchFamily="34" charset="0"/>
                <a:cs typeface="Tahoma" pitchFamily="34" charset="0"/>
              </a:rPr>
              <a:t>Three pronged strategy</a:t>
            </a:r>
          </a:p>
          <a:p>
            <a:pPr lvl="1"/>
            <a:r>
              <a:rPr lang="en-US" altLang="zh-CN" dirty="0" smtClean="0">
                <a:ea typeface="Tahoma" pitchFamily="34" charset="0"/>
                <a:cs typeface="Tahoma" pitchFamily="34" charset="0"/>
              </a:rPr>
              <a:t>Improve satisfaction of prerequisites (in particular develop methods for on-shore)</a:t>
            </a:r>
          </a:p>
          <a:p>
            <a:pPr lvl="1"/>
            <a:r>
              <a:rPr lang="en-US" altLang="zh-CN" dirty="0">
                <a:ea typeface="Tahoma" pitchFamily="34" charset="0"/>
                <a:cs typeface="Tahoma" pitchFamily="34" charset="0"/>
              </a:rPr>
              <a:t>Stronger algorithms (eliminate internal multiples of all orders)</a:t>
            </a:r>
          </a:p>
          <a:p>
            <a:pPr lvl="1"/>
            <a:r>
              <a:rPr lang="en-US" altLang="zh-CN" dirty="0" smtClean="0">
                <a:ea typeface="Tahoma" pitchFamily="34" charset="0"/>
                <a:cs typeface="Tahoma" pitchFamily="34" charset="0"/>
              </a:rPr>
              <a:t>Consistent adaptive criteria and subsequent prediction methods</a:t>
            </a:r>
          </a:p>
          <a:p>
            <a:r>
              <a:rPr lang="en-US" altLang="zh-CN" dirty="0" smtClean="0">
                <a:ea typeface="Tahoma" pitchFamily="34" charset="0"/>
                <a:cs typeface="Tahoma" pitchFamily="34" charset="0"/>
              </a:rPr>
              <a:t>For off-shore and on-shore applications</a:t>
            </a:r>
            <a:endParaRPr lang="zh-CN" altLang="en-US" dirty="0" smtClean="0">
              <a:ea typeface="Tahoma" pitchFamily="34" charset="0"/>
              <a:cs typeface="Tahoma" pitchFamily="34" charset="0"/>
            </a:endParaRPr>
          </a:p>
          <a:p>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smtClean="0"/>
              <a:t>A three pronged multiple attenuation strategy</a:t>
            </a:r>
            <a:endParaRPr lang="zh-CN" altLang="en-US" sz="2800" dirty="0" smtClean="0"/>
          </a:p>
        </p:txBody>
      </p:sp>
      <p:sp>
        <p:nvSpPr>
          <p:cNvPr id="3" name="内容占位符 2"/>
          <p:cNvSpPr>
            <a:spLocks noGrp="1"/>
          </p:cNvSpPr>
          <p:nvPr>
            <p:ph idx="1"/>
          </p:nvPr>
        </p:nvSpPr>
        <p:spPr/>
        <p:txBody>
          <a:bodyPr>
            <a:normAutofit fontScale="70000" lnSpcReduction="20000"/>
          </a:bodyPr>
          <a:lstStyle/>
          <a:p>
            <a:pPr marL="342900" indent="-342900">
              <a:buFont typeface="+mj-lt"/>
              <a:buAutoNum type="arabicPeriod"/>
            </a:pPr>
            <a:r>
              <a:rPr lang="en-US" altLang="zh-CN" dirty="0" smtClean="0"/>
              <a:t>Provide methods from the Inverse Scattering Series (ISS) that predict the phase and amplitude of all orders of free surface and internal multiples at all offsets</a:t>
            </a:r>
          </a:p>
          <a:p>
            <a:pPr marL="342900" indent="-342900">
              <a:buFont typeface="+mj-lt"/>
              <a:buAutoNum type="arabicPeriod"/>
            </a:pPr>
            <a:endParaRPr lang="en-US" altLang="zh-CN" dirty="0" smtClean="0"/>
          </a:p>
          <a:p>
            <a:pPr marL="342900" indent="-342900">
              <a:buFont typeface="+mj-lt"/>
              <a:buAutoNum type="arabicPeriod"/>
            </a:pPr>
            <a:r>
              <a:rPr lang="en-US" altLang="zh-CN" dirty="0" smtClean="0"/>
              <a:t>Provide the prerequisites, e.g., the removal of the reference </a:t>
            </a:r>
            <a:r>
              <a:rPr lang="en-US" altLang="zh-CN" dirty="0" err="1" smtClean="0"/>
              <a:t>wavefield</a:t>
            </a:r>
            <a:r>
              <a:rPr lang="en-US" altLang="zh-CN" dirty="0" smtClean="0"/>
              <a:t>, the wavelet, and </a:t>
            </a:r>
            <a:r>
              <a:rPr lang="en-US" altLang="zh-CN" dirty="0" err="1" smtClean="0"/>
              <a:t>deghosted</a:t>
            </a:r>
            <a:r>
              <a:rPr lang="en-US" altLang="zh-CN" dirty="0" smtClean="0"/>
              <a:t> data required by ISS methods</a:t>
            </a:r>
          </a:p>
          <a:p>
            <a:pPr marL="342900" indent="-342900">
              <a:buFont typeface="+mj-lt"/>
              <a:buAutoNum type="arabicPeriod"/>
            </a:pPr>
            <a:endParaRPr lang="en-US" altLang="zh-CN" dirty="0" smtClean="0"/>
          </a:p>
          <a:p>
            <a:pPr marL="342900" indent="-342900">
              <a:buFont typeface="+mj-lt"/>
              <a:buAutoNum type="arabicPeriod"/>
            </a:pPr>
            <a:r>
              <a:rPr lang="en-US" altLang="zh-CN" dirty="0" smtClean="0"/>
              <a:t>Develop a replacement to the energy minimization criteria behind adaptive subtraction methods with a property that always is satisfied by (aligns with) the free surface and internal multiple algorithms </a:t>
            </a:r>
          </a:p>
          <a:p>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t>Identify the </a:t>
            </a:r>
            <a:r>
              <a:rPr lang="en-US" altLang="zh-CN" u="sng" dirty="0" smtClean="0"/>
              <a:t>limitations</a:t>
            </a:r>
            <a:r>
              <a:rPr lang="en-US" altLang="zh-CN" dirty="0" smtClean="0"/>
              <a:t> in the lowest order ISS internal multiple attenuator</a:t>
            </a:r>
          </a:p>
          <a:p>
            <a:pPr marL="514350" indent="-514350">
              <a:buFont typeface="+mj-lt"/>
              <a:buAutoNum type="arabicParenR"/>
            </a:pPr>
            <a:r>
              <a:rPr lang="en-US" altLang="zh-CN" dirty="0" smtClean="0"/>
              <a:t>Attenuate</a:t>
            </a:r>
          </a:p>
          <a:p>
            <a:pPr marL="514350" indent="-514350">
              <a:buFont typeface="+mj-lt"/>
              <a:buAutoNum type="arabicParenR"/>
            </a:pPr>
            <a:r>
              <a:rPr lang="en-US" altLang="zh-CN" dirty="0" smtClean="0"/>
              <a:t>Spurious events</a:t>
            </a:r>
          </a:p>
          <a:p>
            <a:pPr marL="0" indent="0">
              <a:buNone/>
            </a:pPr>
            <a:r>
              <a:rPr lang="en-US" altLang="zh-CN" dirty="0" smtClean="0"/>
              <a:t>Extend that algorithm to remove those limitations.</a:t>
            </a:r>
          </a:p>
          <a:p>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灯片编号占位符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29975E05-0FE8-44EA-A01D-5291362691CA}" type="slidenum">
              <a:rPr lang="en-US" altLang="zh-CN" smtClean="0"/>
              <a:pPr eaLnBrk="1" hangingPunct="1"/>
              <a:t>39</a:t>
            </a:fld>
            <a:endParaRPr lang="en-US" altLang="zh-CN" smtClean="0"/>
          </a:p>
        </p:txBody>
      </p:sp>
      <p:sp>
        <p:nvSpPr>
          <p:cNvPr id="9219" name="Line 34"/>
          <p:cNvSpPr>
            <a:spLocks noChangeShapeType="1"/>
          </p:cNvSpPr>
          <p:nvPr/>
        </p:nvSpPr>
        <p:spPr bwMode="auto">
          <a:xfrm>
            <a:off x="0" y="857250"/>
            <a:ext cx="9144000" cy="0"/>
          </a:xfrm>
          <a:prstGeom prst="line">
            <a:avLst/>
          </a:prstGeom>
          <a:noFill/>
          <a:ln w="38100">
            <a:solidFill>
              <a:srgbClr val="99CCFF"/>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8" name="Line 5"/>
          <p:cNvSpPr>
            <a:spLocks noChangeShapeType="1"/>
          </p:cNvSpPr>
          <p:nvPr/>
        </p:nvSpPr>
        <p:spPr bwMode="auto">
          <a:xfrm>
            <a:off x="1447800" y="1485900"/>
            <a:ext cx="5715000" cy="0"/>
          </a:xfrm>
          <a:prstGeom prst="line">
            <a:avLst/>
          </a:prstGeom>
          <a:ln>
            <a:solidFill>
              <a:schemeClr val="accent1"/>
            </a:solidFill>
            <a:headEnd/>
            <a:tailEnd/>
          </a:ln>
        </p:spPr>
        <p:style>
          <a:lnRef idx="3">
            <a:schemeClr val="accent2"/>
          </a:lnRef>
          <a:fillRef idx="0">
            <a:schemeClr val="accent2"/>
          </a:fillRef>
          <a:effectRef idx="2">
            <a:schemeClr val="accent2"/>
          </a:effectRef>
          <a:fontRef idx="minor">
            <a:schemeClr val="tx1"/>
          </a:fontRef>
        </p:style>
        <p:txBody>
          <a:bodyPr/>
          <a:lstStyle/>
          <a:p>
            <a:pPr>
              <a:defRPr/>
            </a:pPr>
            <a:endParaRPr lang="zh-CN" altLang="en-US"/>
          </a:p>
        </p:txBody>
      </p:sp>
      <p:sp>
        <p:nvSpPr>
          <p:cNvPr id="9222" name="Rectangle 7"/>
          <p:cNvSpPr>
            <a:spLocks noChangeArrowheads="1"/>
          </p:cNvSpPr>
          <p:nvPr/>
        </p:nvSpPr>
        <p:spPr bwMode="auto">
          <a:xfrm>
            <a:off x="6529389" y="1083618"/>
            <a:ext cx="5757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zh-CN" sz="2400" dirty="0"/>
              <a:t>FS</a:t>
            </a:r>
            <a:r>
              <a:rPr lang="en-US" altLang="zh-CN" dirty="0"/>
              <a:t> </a:t>
            </a:r>
          </a:p>
        </p:txBody>
      </p:sp>
      <p:sp>
        <p:nvSpPr>
          <p:cNvPr id="9223" name="Rectangle 10"/>
          <p:cNvSpPr>
            <a:spLocks noChangeArrowheads="1"/>
          </p:cNvSpPr>
          <p:nvPr/>
        </p:nvSpPr>
        <p:spPr bwMode="auto">
          <a:xfrm>
            <a:off x="6494464" y="2912418"/>
            <a:ext cx="7377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zh-CN" sz="2400"/>
              <a:t>WB</a:t>
            </a:r>
            <a:r>
              <a:rPr lang="en-US" altLang="zh-CN"/>
              <a:t> </a:t>
            </a:r>
          </a:p>
        </p:txBody>
      </p:sp>
      <p:sp>
        <p:nvSpPr>
          <p:cNvPr id="9224" name="AutoShape 22"/>
          <p:cNvSpPr>
            <a:spLocks noChangeArrowheads="1"/>
          </p:cNvSpPr>
          <p:nvPr/>
        </p:nvSpPr>
        <p:spPr bwMode="auto">
          <a:xfrm flipV="1">
            <a:off x="44196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20" name="Line 5"/>
          <p:cNvSpPr>
            <a:spLocks noChangeShapeType="1"/>
          </p:cNvSpPr>
          <p:nvPr/>
        </p:nvSpPr>
        <p:spPr bwMode="auto">
          <a:xfrm>
            <a:off x="1447800" y="3371850"/>
            <a:ext cx="5791200" cy="0"/>
          </a:xfrm>
          <a:prstGeom prst="line">
            <a:avLst/>
          </a:prstGeom>
          <a:ln>
            <a:solidFill>
              <a:schemeClr val="accent1"/>
            </a:solidFill>
            <a:headEnd/>
            <a:tailEnd/>
          </a:ln>
        </p:spPr>
        <p:style>
          <a:lnRef idx="3">
            <a:schemeClr val="accent2"/>
          </a:lnRef>
          <a:fillRef idx="0">
            <a:schemeClr val="accent2"/>
          </a:fillRef>
          <a:effectRef idx="2">
            <a:schemeClr val="accent2"/>
          </a:effectRef>
          <a:fontRef idx="minor">
            <a:schemeClr val="tx1"/>
          </a:fontRef>
        </p:style>
        <p:txBody>
          <a:bodyPr/>
          <a:lstStyle/>
          <a:p>
            <a:pPr>
              <a:defRPr/>
            </a:pPr>
            <a:endParaRPr lang="zh-CN" altLang="en-US"/>
          </a:p>
        </p:txBody>
      </p:sp>
      <p:sp>
        <p:nvSpPr>
          <p:cNvPr id="9226" name="AutoShape 19"/>
          <p:cNvSpPr>
            <a:spLocks noChangeArrowheads="1"/>
          </p:cNvSpPr>
          <p:nvPr/>
        </p:nvSpPr>
        <p:spPr bwMode="auto">
          <a:xfrm flipV="1">
            <a:off x="47244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27" name="AutoShape 20"/>
          <p:cNvSpPr>
            <a:spLocks noChangeArrowheads="1"/>
          </p:cNvSpPr>
          <p:nvPr/>
        </p:nvSpPr>
        <p:spPr bwMode="auto">
          <a:xfrm flipV="1">
            <a:off x="50292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28" name="AutoShape 21"/>
          <p:cNvSpPr>
            <a:spLocks noChangeArrowheads="1"/>
          </p:cNvSpPr>
          <p:nvPr/>
        </p:nvSpPr>
        <p:spPr bwMode="auto">
          <a:xfrm flipV="1">
            <a:off x="53340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29" name="AutoShape 22"/>
          <p:cNvSpPr>
            <a:spLocks noChangeArrowheads="1"/>
          </p:cNvSpPr>
          <p:nvPr/>
        </p:nvSpPr>
        <p:spPr bwMode="auto">
          <a:xfrm flipV="1">
            <a:off x="56388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30" name="AutoShape 19"/>
          <p:cNvSpPr>
            <a:spLocks noChangeArrowheads="1"/>
          </p:cNvSpPr>
          <p:nvPr/>
        </p:nvSpPr>
        <p:spPr bwMode="auto">
          <a:xfrm flipV="1">
            <a:off x="59436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31" name="AutoShape 20"/>
          <p:cNvSpPr>
            <a:spLocks noChangeArrowheads="1"/>
          </p:cNvSpPr>
          <p:nvPr/>
        </p:nvSpPr>
        <p:spPr bwMode="auto">
          <a:xfrm flipV="1">
            <a:off x="62484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32" name="AutoShape 21"/>
          <p:cNvSpPr>
            <a:spLocks noChangeArrowheads="1"/>
          </p:cNvSpPr>
          <p:nvPr/>
        </p:nvSpPr>
        <p:spPr bwMode="auto">
          <a:xfrm flipV="1">
            <a:off x="65532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33" name="AutoShape 22"/>
          <p:cNvSpPr>
            <a:spLocks noChangeArrowheads="1"/>
          </p:cNvSpPr>
          <p:nvPr/>
        </p:nvSpPr>
        <p:spPr bwMode="auto">
          <a:xfrm flipV="1">
            <a:off x="68580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34" name="Rectangle 9"/>
          <p:cNvSpPr>
            <a:spLocks noChangeArrowheads="1"/>
          </p:cNvSpPr>
          <p:nvPr/>
        </p:nvSpPr>
        <p:spPr bwMode="auto">
          <a:xfrm>
            <a:off x="6556376" y="2056955"/>
            <a:ext cx="6110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zh-CN" sz="2400"/>
              <a:t>9m</a:t>
            </a:r>
            <a:endParaRPr lang="en-US" altLang="zh-CN"/>
          </a:p>
        </p:txBody>
      </p:sp>
      <p:sp>
        <p:nvSpPr>
          <p:cNvPr id="9235" name="Rectangle 9"/>
          <p:cNvSpPr>
            <a:spLocks noChangeArrowheads="1"/>
          </p:cNvSpPr>
          <p:nvPr/>
        </p:nvSpPr>
        <p:spPr bwMode="auto">
          <a:xfrm>
            <a:off x="6553201" y="1599755"/>
            <a:ext cx="6110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zh-CN" sz="2400"/>
              <a:t>7m</a:t>
            </a:r>
            <a:endParaRPr lang="en-US" altLang="zh-CN"/>
          </a:p>
        </p:txBody>
      </p:sp>
      <p:sp>
        <p:nvSpPr>
          <p:cNvPr id="9236" name="AutoShape 22"/>
          <p:cNvSpPr>
            <a:spLocks noChangeArrowheads="1"/>
          </p:cNvSpPr>
          <p:nvPr/>
        </p:nvSpPr>
        <p:spPr bwMode="auto">
          <a:xfrm flipV="1">
            <a:off x="14478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37" name="AutoShape 19"/>
          <p:cNvSpPr>
            <a:spLocks noChangeArrowheads="1"/>
          </p:cNvSpPr>
          <p:nvPr/>
        </p:nvSpPr>
        <p:spPr bwMode="auto">
          <a:xfrm flipV="1">
            <a:off x="17526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38" name="AutoShape 20"/>
          <p:cNvSpPr>
            <a:spLocks noChangeArrowheads="1"/>
          </p:cNvSpPr>
          <p:nvPr/>
        </p:nvSpPr>
        <p:spPr bwMode="auto">
          <a:xfrm flipV="1">
            <a:off x="20574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39" name="AutoShape 21"/>
          <p:cNvSpPr>
            <a:spLocks noChangeArrowheads="1"/>
          </p:cNvSpPr>
          <p:nvPr/>
        </p:nvSpPr>
        <p:spPr bwMode="auto">
          <a:xfrm flipV="1">
            <a:off x="23622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40" name="AutoShape 22"/>
          <p:cNvSpPr>
            <a:spLocks noChangeArrowheads="1"/>
          </p:cNvSpPr>
          <p:nvPr/>
        </p:nvSpPr>
        <p:spPr bwMode="auto">
          <a:xfrm flipV="1">
            <a:off x="26670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41" name="AutoShape 19"/>
          <p:cNvSpPr>
            <a:spLocks noChangeArrowheads="1"/>
          </p:cNvSpPr>
          <p:nvPr/>
        </p:nvSpPr>
        <p:spPr bwMode="auto">
          <a:xfrm flipV="1">
            <a:off x="29718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42" name="AutoShape 20"/>
          <p:cNvSpPr>
            <a:spLocks noChangeArrowheads="1"/>
          </p:cNvSpPr>
          <p:nvPr/>
        </p:nvSpPr>
        <p:spPr bwMode="auto">
          <a:xfrm flipV="1">
            <a:off x="32766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43" name="AutoShape 21"/>
          <p:cNvSpPr>
            <a:spLocks noChangeArrowheads="1"/>
          </p:cNvSpPr>
          <p:nvPr/>
        </p:nvSpPr>
        <p:spPr bwMode="auto">
          <a:xfrm flipV="1">
            <a:off x="35814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44" name="AutoShape 22"/>
          <p:cNvSpPr>
            <a:spLocks noChangeArrowheads="1"/>
          </p:cNvSpPr>
          <p:nvPr/>
        </p:nvSpPr>
        <p:spPr bwMode="auto">
          <a:xfrm flipV="1">
            <a:off x="3886200" y="2515791"/>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45" name="矩形 86"/>
          <p:cNvSpPr>
            <a:spLocks noChangeArrowheads="1"/>
          </p:cNvSpPr>
          <p:nvPr/>
        </p:nvSpPr>
        <p:spPr bwMode="auto">
          <a:xfrm>
            <a:off x="3810001" y="1943100"/>
            <a:ext cx="110639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400" dirty="0" smtClean="0"/>
              <a:t>Source</a:t>
            </a:r>
            <a:endParaRPr lang="zh-CN" altLang="en-US" sz="2400" dirty="0"/>
          </a:p>
        </p:txBody>
      </p:sp>
      <p:sp>
        <p:nvSpPr>
          <p:cNvPr id="9246" name="Rectangle 9"/>
          <p:cNvSpPr>
            <a:spLocks noChangeArrowheads="1"/>
          </p:cNvSpPr>
          <p:nvPr/>
        </p:nvSpPr>
        <p:spPr bwMode="auto">
          <a:xfrm>
            <a:off x="6324601" y="3371404"/>
            <a:ext cx="9188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zh-CN" sz="2400" dirty="0" smtClean="0"/>
              <a:t>300m</a:t>
            </a:r>
            <a:endParaRPr lang="en-US" altLang="zh-CN" dirty="0"/>
          </a:p>
        </p:txBody>
      </p:sp>
      <p:sp>
        <p:nvSpPr>
          <p:cNvPr id="9247" name="AutoShape 22"/>
          <p:cNvSpPr>
            <a:spLocks noChangeArrowheads="1"/>
          </p:cNvSpPr>
          <p:nvPr/>
        </p:nvSpPr>
        <p:spPr bwMode="auto">
          <a:xfrm flipV="1">
            <a:off x="4165600" y="2514600"/>
            <a:ext cx="228600" cy="114300"/>
          </a:xfrm>
          <a:prstGeom prst="triangle">
            <a:avLst>
              <a:gd name="adj" fmla="val 527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p>
        </p:txBody>
      </p:sp>
      <p:sp>
        <p:nvSpPr>
          <p:cNvPr id="9250" name="矩形 83"/>
          <p:cNvSpPr>
            <a:spLocks noChangeArrowheads="1"/>
          </p:cNvSpPr>
          <p:nvPr/>
        </p:nvSpPr>
        <p:spPr bwMode="auto">
          <a:xfrm>
            <a:off x="1295400" y="3943350"/>
            <a:ext cx="60642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2400" dirty="0"/>
              <a:t>One reflecting horizons; source depth, 7m; receiver depth, 9m; receiver interval, 3m; 1601 traces.</a:t>
            </a:r>
            <a:endParaRPr lang="zh-CN" altLang="en-US" sz="2400" dirty="0"/>
          </a:p>
        </p:txBody>
      </p:sp>
      <p:sp>
        <p:nvSpPr>
          <p:cNvPr id="34" name="椭圆 56"/>
          <p:cNvSpPr/>
          <p:nvPr/>
        </p:nvSpPr>
        <p:spPr>
          <a:xfrm>
            <a:off x="4267200" y="1828800"/>
            <a:ext cx="152400" cy="114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5" name="TextBox 34"/>
          <p:cNvSpPr txBox="1"/>
          <p:nvPr/>
        </p:nvSpPr>
        <p:spPr>
          <a:xfrm>
            <a:off x="914400" y="0"/>
            <a:ext cx="7315200" cy="830997"/>
          </a:xfrm>
          <a:prstGeom prst="rect">
            <a:avLst/>
          </a:prstGeom>
          <a:noFill/>
        </p:spPr>
        <p:txBody>
          <a:bodyPr wrap="square" rtlCol="0">
            <a:spAutoFit/>
          </a:bodyPr>
          <a:lstStyle/>
          <a:p>
            <a:pPr algn="ctr"/>
            <a:r>
              <a:rPr lang="en-US" sz="2400" dirty="0" smtClean="0"/>
              <a:t>Pre-requisite</a:t>
            </a:r>
          </a:p>
          <a:p>
            <a:pPr algn="ctr"/>
            <a:r>
              <a:rPr lang="en-US" sz="2400" dirty="0" smtClean="0"/>
              <a:t>With and without ghost</a:t>
            </a:r>
            <a:endParaRPr lang="en-US" sz="2400" dirty="0"/>
          </a:p>
        </p:txBody>
      </p:sp>
    </p:spTree>
    <p:extLst>
      <p:ext uri="{BB962C8B-B14F-4D97-AF65-F5344CB8AC3E}">
        <p14:creationId xmlns:p14="http://schemas.microsoft.com/office/powerpoint/2010/main" xmlns="" val="235785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7068"/>
            <a:ext cx="8229600" cy="3018282"/>
          </a:xfrm>
        </p:spPr>
        <p:txBody>
          <a:bodyPr/>
          <a:lstStyle/>
          <a:p>
            <a:pPr marL="0" indent="0">
              <a:buNone/>
            </a:pPr>
            <a:r>
              <a:rPr lang="en-US" altLang="zh-CN" dirty="0" smtClean="0"/>
              <a:t>In this talk we will:</a:t>
            </a:r>
          </a:p>
          <a:p>
            <a:pPr marL="514350" indent="-514350">
              <a:buFont typeface="+mj-lt"/>
              <a:buAutoNum type="arabicParenR"/>
            </a:pPr>
            <a:r>
              <a:rPr lang="en-US" altLang="zh-CN" dirty="0" smtClean="0"/>
              <a:t>Recognize and exemplify the progress that has been made and the capability that is currently available and delivered;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4774715"/>
            <a:ext cx="1722352" cy="358824"/>
          </a:xfrm>
          <a:prstGeom prst="rect">
            <a:avLst/>
          </a:prstGeom>
        </p:spPr>
      </p:pic>
      <p:sp>
        <p:nvSpPr>
          <p:cNvPr id="5" name="标题 4"/>
          <p:cNvSpPr>
            <a:spLocks noGrp="1"/>
          </p:cNvSpPr>
          <p:nvPr>
            <p:ph type="title"/>
          </p:nvPr>
        </p:nvSpPr>
        <p:spPr/>
        <p:txBody>
          <a:bodyPr>
            <a:normAutofit/>
          </a:bodyPr>
          <a:lstStyle/>
          <a:p>
            <a:r>
              <a:rPr lang="en-US" altLang="zh-CN" sz="2800" dirty="0" smtClean="0"/>
              <a:t>Recent progress</a:t>
            </a:r>
            <a:endParaRPr lang="zh-CN" altLang="en-US" sz="2800" dirty="0"/>
          </a:p>
        </p:txBody>
      </p:sp>
    </p:spTree>
    <p:extLst>
      <p:ext uri="{BB962C8B-B14F-4D97-AF65-F5344CB8AC3E}">
        <p14:creationId xmlns:p14="http://schemas.microsoft.com/office/powerpoint/2010/main" xmlns="" val="3013276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int_data_with_ghost.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42950"/>
            <a:ext cx="3008834" cy="3657600"/>
          </a:xfrm>
          <a:prstGeom prst="rect">
            <a:avLst/>
          </a:prstGeom>
        </p:spPr>
      </p:pic>
      <p:pic>
        <p:nvPicPr>
          <p:cNvPr id="6" name="Picture 5" descr="ghost_pred.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10964" y="742950"/>
            <a:ext cx="3008836" cy="3657600"/>
          </a:xfrm>
          <a:prstGeom prst="rect">
            <a:avLst/>
          </a:prstGeom>
        </p:spPr>
      </p:pic>
      <p:pic>
        <p:nvPicPr>
          <p:cNvPr id="7" name="Picture 6" descr="data-pred_point_ghost.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9800" y="742950"/>
            <a:ext cx="3008836" cy="3657600"/>
          </a:xfrm>
          <a:prstGeom prst="rect">
            <a:avLst/>
          </a:prstGeom>
        </p:spPr>
      </p:pic>
      <p:sp>
        <p:nvSpPr>
          <p:cNvPr id="8" name="TextBox 7"/>
          <p:cNvSpPr txBox="1"/>
          <p:nvPr/>
        </p:nvSpPr>
        <p:spPr>
          <a:xfrm>
            <a:off x="533400" y="4019550"/>
            <a:ext cx="2133600" cy="646331"/>
          </a:xfrm>
          <a:prstGeom prst="rect">
            <a:avLst/>
          </a:prstGeom>
          <a:noFill/>
        </p:spPr>
        <p:txBody>
          <a:bodyPr wrap="square" rtlCol="0">
            <a:spAutoFit/>
          </a:bodyPr>
          <a:lstStyle/>
          <a:p>
            <a:pPr algn="ctr"/>
            <a:r>
              <a:rPr lang="en-US" dirty="0"/>
              <a:t>Input data with ghosts</a:t>
            </a:r>
          </a:p>
        </p:txBody>
      </p:sp>
      <p:sp>
        <p:nvSpPr>
          <p:cNvPr id="9" name="TextBox 8"/>
          <p:cNvSpPr txBox="1"/>
          <p:nvPr/>
        </p:nvSpPr>
        <p:spPr>
          <a:xfrm>
            <a:off x="6248400" y="4059019"/>
            <a:ext cx="2743200" cy="646331"/>
          </a:xfrm>
          <a:prstGeom prst="rect">
            <a:avLst/>
          </a:prstGeom>
          <a:noFill/>
        </p:spPr>
        <p:txBody>
          <a:bodyPr wrap="square" rtlCol="0">
            <a:spAutoFit/>
          </a:bodyPr>
          <a:lstStyle/>
          <a:p>
            <a:pPr algn="ctr"/>
            <a:r>
              <a:rPr lang="en-US" dirty="0" smtClean="0"/>
              <a:t>Data after free-surface multiple removal</a:t>
            </a:r>
            <a:endParaRPr lang="en-US" dirty="0"/>
          </a:p>
        </p:txBody>
      </p:sp>
      <p:sp>
        <p:nvSpPr>
          <p:cNvPr id="10" name="TextBox 9"/>
          <p:cNvSpPr txBox="1"/>
          <p:nvPr/>
        </p:nvSpPr>
        <p:spPr>
          <a:xfrm>
            <a:off x="3276600" y="4019550"/>
            <a:ext cx="2667000" cy="646331"/>
          </a:xfrm>
          <a:prstGeom prst="rect">
            <a:avLst/>
          </a:prstGeom>
          <a:noFill/>
        </p:spPr>
        <p:txBody>
          <a:bodyPr wrap="square" rtlCol="0">
            <a:spAutoFit/>
          </a:bodyPr>
          <a:lstStyle/>
          <a:p>
            <a:pPr algn="ctr"/>
            <a:r>
              <a:rPr lang="en-US" dirty="0" smtClean="0"/>
              <a:t>Free-surface multiple prediction</a:t>
            </a:r>
            <a:endParaRPr lang="en-US" dirty="0"/>
          </a:p>
        </p:txBody>
      </p:sp>
      <p:sp>
        <p:nvSpPr>
          <p:cNvPr id="11" name="Rectangle 10"/>
          <p:cNvSpPr/>
          <p:nvPr/>
        </p:nvSpPr>
        <p:spPr>
          <a:xfrm>
            <a:off x="228600" y="419040"/>
            <a:ext cx="8610600" cy="400110"/>
          </a:xfrm>
          <a:prstGeom prst="rect">
            <a:avLst/>
          </a:prstGeom>
          <a:ln>
            <a:solidFill>
              <a:schemeClr val="bg1">
                <a:lumMod val="95000"/>
                <a:lumOff val="5000"/>
              </a:schemeClr>
            </a:solidFill>
          </a:ln>
        </p:spPr>
        <p:txBody>
          <a:bodyPr wrap="square">
            <a:spAutoFit/>
          </a:bodyPr>
          <a:lstStyle/>
          <a:p>
            <a:r>
              <a:rPr lang="en-US" sz="2000" b="1" dirty="0" smtClean="0">
                <a:effectLst>
                  <a:outerShdw blurRad="38100" dist="38100" dir="2700000" algn="tl">
                    <a:srgbClr val="000000">
                      <a:alpha val="43137"/>
                    </a:srgbClr>
                  </a:outerShdw>
                </a:effectLst>
              </a:rPr>
              <a:t>    Free Surface Multiple Elimination Results Without Ghosts Removed</a:t>
            </a:r>
            <a:endParaRPr lang="en-US" sz="2000" b="1" dirty="0">
              <a:effectLst>
                <a:outerShdw blurRad="38100" dist="38100" dir="2700000" algn="tl">
                  <a:srgbClr val="000000">
                    <a:alpha val="43137"/>
                  </a:srgbClr>
                </a:outerShdw>
              </a:effectLst>
            </a:endParaRPr>
          </a:p>
        </p:txBody>
      </p:sp>
      <p:sp>
        <p:nvSpPr>
          <p:cNvPr id="13" name="TextBox 12"/>
          <p:cNvSpPr txBox="1"/>
          <p:nvPr/>
        </p:nvSpPr>
        <p:spPr>
          <a:xfrm>
            <a:off x="1828800" y="4774168"/>
            <a:ext cx="3179075" cy="338554"/>
          </a:xfrm>
          <a:prstGeom prst="rect">
            <a:avLst/>
          </a:prstGeom>
          <a:noFill/>
        </p:spPr>
        <p:txBody>
          <a:bodyPr wrap="none" rtlCol="0">
            <a:spAutoFit/>
          </a:bodyPr>
          <a:lstStyle/>
          <a:p>
            <a:r>
              <a:rPr lang="en-US" altLang="zh-CN" sz="1600" dirty="0" smtClean="0"/>
              <a:t>(</a:t>
            </a:r>
            <a:r>
              <a:rPr lang="en-US" altLang="zh-CN" sz="1600" dirty="0" err="1" smtClean="0"/>
              <a:t>Jinlong</a:t>
            </a:r>
            <a:r>
              <a:rPr lang="en-US" altLang="zh-CN" sz="1600" dirty="0" smtClean="0"/>
              <a:t> Yang, Jim </a:t>
            </a:r>
            <a:r>
              <a:rPr lang="en-US" altLang="zh-CN" sz="1600" dirty="0" err="1" smtClean="0"/>
              <a:t>Mayhan</a:t>
            </a:r>
            <a:r>
              <a:rPr lang="en-US" altLang="zh-CN" sz="1600" dirty="0" smtClean="0"/>
              <a:t> 2013)</a:t>
            </a:r>
            <a:endParaRPr lang="zh-CN" altLang="en-US" sz="1600" dirty="0"/>
          </a:p>
        </p:txBody>
      </p:sp>
    </p:spTree>
    <p:extLst>
      <p:ext uri="{BB962C8B-B14F-4D97-AF65-F5344CB8AC3E}">
        <p14:creationId xmlns:p14="http://schemas.microsoft.com/office/powerpoint/2010/main" xmlns="" val="3013276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315200" cy="461665"/>
          </a:xfrm>
          <a:prstGeom prst="rect">
            <a:avLst/>
          </a:prstGeom>
          <a:noFill/>
        </p:spPr>
        <p:txBody>
          <a:bodyPr wrap="square" rtlCol="0">
            <a:spAutoFit/>
          </a:bodyPr>
          <a:lstStyle/>
          <a:p>
            <a:pPr algn="ctr"/>
            <a:r>
              <a:rPr lang="en-US" sz="2400" dirty="0" smtClean="0"/>
              <a:t> </a:t>
            </a:r>
            <a:endParaRPr lang="en-US" sz="2400" dirty="0"/>
          </a:p>
        </p:txBody>
      </p:sp>
      <p:pic>
        <p:nvPicPr>
          <p:cNvPr id="6" name="Picture 5" descr="point_data.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42949"/>
            <a:ext cx="3008835" cy="3657601"/>
          </a:xfrm>
          <a:prstGeom prst="rect">
            <a:avLst/>
          </a:prstGeom>
        </p:spPr>
      </p:pic>
      <p:pic>
        <p:nvPicPr>
          <p:cNvPr id="8" name="Picture 7" descr="point_pred.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08376" y="742950"/>
            <a:ext cx="3008836" cy="3657600"/>
          </a:xfrm>
          <a:prstGeom prst="rect">
            <a:avLst/>
          </a:prstGeom>
        </p:spPr>
      </p:pic>
      <p:pic>
        <p:nvPicPr>
          <p:cNvPr id="9" name="Picture 8" descr="data-pred_point.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6752" y="740664"/>
            <a:ext cx="3008836" cy="3657600"/>
          </a:xfrm>
          <a:prstGeom prst="rect">
            <a:avLst/>
          </a:prstGeom>
        </p:spPr>
      </p:pic>
      <p:sp>
        <p:nvSpPr>
          <p:cNvPr id="10" name="TextBox 9"/>
          <p:cNvSpPr txBox="1"/>
          <p:nvPr/>
        </p:nvSpPr>
        <p:spPr>
          <a:xfrm>
            <a:off x="533400" y="4019550"/>
            <a:ext cx="2133600" cy="646331"/>
          </a:xfrm>
          <a:prstGeom prst="rect">
            <a:avLst/>
          </a:prstGeom>
          <a:noFill/>
        </p:spPr>
        <p:txBody>
          <a:bodyPr wrap="square" rtlCol="0">
            <a:spAutoFit/>
          </a:bodyPr>
          <a:lstStyle/>
          <a:p>
            <a:pPr algn="ctr"/>
            <a:r>
              <a:rPr lang="en-US" dirty="0"/>
              <a:t>Input data </a:t>
            </a:r>
            <a:r>
              <a:rPr lang="en-US" dirty="0" smtClean="0"/>
              <a:t>without </a:t>
            </a:r>
            <a:r>
              <a:rPr lang="en-US" dirty="0"/>
              <a:t>ghosts</a:t>
            </a:r>
          </a:p>
        </p:txBody>
      </p:sp>
      <p:sp>
        <p:nvSpPr>
          <p:cNvPr id="13" name="TextBox 12"/>
          <p:cNvSpPr txBox="1"/>
          <p:nvPr/>
        </p:nvSpPr>
        <p:spPr>
          <a:xfrm>
            <a:off x="1828800" y="4747796"/>
            <a:ext cx="3179075" cy="338554"/>
          </a:xfrm>
          <a:prstGeom prst="rect">
            <a:avLst/>
          </a:prstGeom>
          <a:noFill/>
        </p:spPr>
        <p:txBody>
          <a:bodyPr wrap="none" rtlCol="0">
            <a:spAutoFit/>
          </a:bodyPr>
          <a:lstStyle/>
          <a:p>
            <a:r>
              <a:rPr lang="en-US" altLang="zh-CN" sz="1600" dirty="0" smtClean="0"/>
              <a:t>(</a:t>
            </a:r>
            <a:r>
              <a:rPr lang="en-US" altLang="zh-CN" sz="1600" dirty="0" err="1" smtClean="0"/>
              <a:t>Jinlong</a:t>
            </a:r>
            <a:r>
              <a:rPr lang="en-US" altLang="zh-CN" sz="1600" dirty="0" smtClean="0"/>
              <a:t> Yang, Jim </a:t>
            </a:r>
            <a:r>
              <a:rPr lang="en-US" altLang="zh-CN" sz="1600" dirty="0" err="1" smtClean="0"/>
              <a:t>Mayhan</a:t>
            </a:r>
            <a:r>
              <a:rPr lang="en-US" altLang="zh-CN" sz="1600" dirty="0" smtClean="0"/>
              <a:t> 2013)</a:t>
            </a:r>
            <a:endParaRPr lang="zh-CN" altLang="en-US" sz="1600" dirty="0"/>
          </a:p>
        </p:txBody>
      </p:sp>
      <p:sp>
        <p:nvSpPr>
          <p:cNvPr id="15" name="TextBox 14"/>
          <p:cNvSpPr txBox="1"/>
          <p:nvPr/>
        </p:nvSpPr>
        <p:spPr>
          <a:xfrm>
            <a:off x="3276600" y="4019550"/>
            <a:ext cx="2667000" cy="646331"/>
          </a:xfrm>
          <a:prstGeom prst="rect">
            <a:avLst/>
          </a:prstGeom>
          <a:noFill/>
        </p:spPr>
        <p:txBody>
          <a:bodyPr wrap="square" rtlCol="0">
            <a:spAutoFit/>
          </a:bodyPr>
          <a:lstStyle/>
          <a:p>
            <a:pPr algn="ctr"/>
            <a:r>
              <a:rPr lang="en-US" dirty="0" smtClean="0"/>
              <a:t>Free-surface multiple prediction</a:t>
            </a:r>
            <a:endParaRPr lang="en-US" dirty="0"/>
          </a:p>
        </p:txBody>
      </p:sp>
      <p:sp>
        <p:nvSpPr>
          <p:cNvPr id="16" name="TextBox 15"/>
          <p:cNvSpPr txBox="1"/>
          <p:nvPr/>
        </p:nvSpPr>
        <p:spPr>
          <a:xfrm>
            <a:off x="6248400" y="4059019"/>
            <a:ext cx="2743200" cy="646331"/>
          </a:xfrm>
          <a:prstGeom prst="rect">
            <a:avLst/>
          </a:prstGeom>
          <a:noFill/>
        </p:spPr>
        <p:txBody>
          <a:bodyPr wrap="square" rtlCol="0">
            <a:spAutoFit/>
          </a:bodyPr>
          <a:lstStyle/>
          <a:p>
            <a:pPr algn="ctr"/>
            <a:r>
              <a:rPr lang="en-US" dirty="0" smtClean="0"/>
              <a:t>Data after free-surface multiple removal</a:t>
            </a:r>
            <a:endParaRPr lang="en-US" dirty="0"/>
          </a:p>
        </p:txBody>
      </p:sp>
      <p:sp>
        <p:nvSpPr>
          <p:cNvPr id="18" name="Rectangle 10"/>
          <p:cNvSpPr/>
          <p:nvPr/>
        </p:nvSpPr>
        <p:spPr>
          <a:xfrm>
            <a:off x="304801" y="419040"/>
            <a:ext cx="8458200" cy="400110"/>
          </a:xfrm>
          <a:prstGeom prst="rect">
            <a:avLst/>
          </a:prstGeom>
          <a:ln>
            <a:solidFill>
              <a:schemeClr val="bg1">
                <a:lumMod val="95000"/>
                <a:lumOff val="5000"/>
              </a:schemeClr>
            </a:solidFill>
          </a:ln>
        </p:spPr>
        <p:txBody>
          <a:bodyPr wrap="square">
            <a:spAutoFit/>
          </a:bodyPr>
          <a:lstStyle/>
          <a:p>
            <a:r>
              <a:rPr lang="en-US" sz="2000" b="1" dirty="0" smtClean="0">
                <a:effectLst>
                  <a:outerShdw blurRad="38100" dist="38100" dir="2700000" algn="tl">
                    <a:srgbClr val="000000">
                      <a:alpha val="43137"/>
                    </a:srgbClr>
                  </a:outerShdw>
                </a:effectLst>
              </a:rPr>
              <a:t>    Free </a:t>
            </a:r>
            <a:r>
              <a:rPr lang="en-US" sz="2000" b="1" dirty="0">
                <a:effectLst>
                  <a:outerShdw blurRad="38100" dist="38100" dir="2700000" algn="tl">
                    <a:srgbClr val="000000">
                      <a:alpha val="43137"/>
                    </a:srgbClr>
                  </a:outerShdw>
                </a:effectLst>
              </a:rPr>
              <a:t>Surface Multiple Elimination Results </a:t>
            </a:r>
            <a:r>
              <a:rPr lang="en-US" sz="2000" b="1" dirty="0" smtClean="0">
                <a:effectLst>
                  <a:outerShdw blurRad="38100" dist="38100" dir="2700000" algn="tl">
                    <a:srgbClr val="000000">
                      <a:alpha val="43137"/>
                    </a:srgbClr>
                  </a:outerShdw>
                </a:effectLst>
              </a:rPr>
              <a:t>With </a:t>
            </a:r>
            <a:r>
              <a:rPr lang="en-US" sz="2000" b="1" dirty="0">
                <a:effectLst>
                  <a:outerShdw blurRad="38100" dist="38100" dir="2700000" algn="tl">
                    <a:srgbClr val="000000">
                      <a:alpha val="43137"/>
                    </a:srgbClr>
                  </a:outerShdw>
                </a:effectLst>
              </a:rPr>
              <a:t>Ghosts Removed</a:t>
            </a:r>
          </a:p>
        </p:txBody>
      </p:sp>
    </p:spTree>
    <p:extLst>
      <p:ext uri="{BB962C8B-B14F-4D97-AF65-F5344CB8AC3E}">
        <p14:creationId xmlns:p14="http://schemas.microsoft.com/office/powerpoint/2010/main" xmlns="" val="2514681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8386" name="Line 2"/>
          <p:cNvSpPr>
            <a:spLocks noChangeShapeType="1"/>
          </p:cNvSpPr>
          <p:nvPr/>
        </p:nvSpPr>
        <p:spPr bwMode="auto">
          <a:xfrm>
            <a:off x="1625608" y="2628900"/>
            <a:ext cx="5757863" cy="0"/>
          </a:xfrm>
          <a:prstGeom prst="line">
            <a:avLst/>
          </a:prstGeom>
          <a:noFill/>
          <a:ln w="19050">
            <a:solidFill>
              <a:schemeClr val="tx1"/>
            </a:solidFill>
            <a:round/>
            <a:headEnd/>
            <a:tailEnd/>
          </a:ln>
          <a:effectLst/>
        </p:spPr>
        <p:txBody>
          <a:bodyPr wrap="none" anchor="ctr"/>
          <a:lstStyle/>
          <a:p>
            <a:pPr eaLnBrk="0" fontAlgn="base" hangingPunct="0">
              <a:spcBef>
                <a:spcPct val="0"/>
              </a:spcBef>
              <a:spcAft>
                <a:spcPct val="0"/>
              </a:spcAft>
            </a:pPr>
            <a:endParaRPr lang="en-US" sz="800" b="1">
              <a:solidFill>
                <a:srgbClr val="FFFFFF"/>
              </a:solidFill>
              <a:cs typeface="Arial" charset="0"/>
            </a:endParaRPr>
          </a:p>
        </p:txBody>
      </p:sp>
      <p:sp>
        <p:nvSpPr>
          <p:cNvPr id="1168387" name="Line 3"/>
          <p:cNvSpPr>
            <a:spLocks noChangeShapeType="1"/>
          </p:cNvSpPr>
          <p:nvPr/>
        </p:nvSpPr>
        <p:spPr bwMode="auto">
          <a:xfrm>
            <a:off x="1625608" y="3257550"/>
            <a:ext cx="5757863" cy="0"/>
          </a:xfrm>
          <a:prstGeom prst="line">
            <a:avLst/>
          </a:prstGeom>
          <a:noFill/>
          <a:ln w="19050">
            <a:solidFill>
              <a:schemeClr val="tx1"/>
            </a:solidFill>
            <a:round/>
            <a:headEnd/>
            <a:tailEnd/>
          </a:ln>
          <a:effectLst/>
        </p:spPr>
        <p:txBody>
          <a:bodyPr wrap="none" anchor="ctr"/>
          <a:lstStyle/>
          <a:p>
            <a:pPr eaLnBrk="0" fontAlgn="base" hangingPunct="0">
              <a:spcBef>
                <a:spcPct val="0"/>
              </a:spcBef>
              <a:spcAft>
                <a:spcPct val="0"/>
              </a:spcAft>
            </a:pPr>
            <a:endParaRPr lang="en-US" sz="800" b="1">
              <a:solidFill>
                <a:srgbClr val="FFFFFF"/>
              </a:solidFill>
              <a:cs typeface="Arial" charset="0"/>
            </a:endParaRPr>
          </a:p>
        </p:txBody>
      </p:sp>
      <p:sp>
        <p:nvSpPr>
          <p:cNvPr id="1168388" name="Line 4"/>
          <p:cNvSpPr>
            <a:spLocks noChangeShapeType="1"/>
          </p:cNvSpPr>
          <p:nvPr/>
        </p:nvSpPr>
        <p:spPr bwMode="auto">
          <a:xfrm>
            <a:off x="1682758" y="4600575"/>
            <a:ext cx="5756275" cy="0"/>
          </a:xfrm>
          <a:prstGeom prst="line">
            <a:avLst/>
          </a:prstGeom>
          <a:noFill/>
          <a:ln w="19050">
            <a:solidFill>
              <a:schemeClr val="tx1"/>
            </a:solidFill>
            <a:round/>
            <a:headEnd/>
            <a:tailEnd/>
          </a:ln>
          <a:effectLst/>
        </p:spPr>
        <p:txBody>
          <a:bodyPr wrap="none" anchor="ctr"/>
          <a:lstStyle/>
          <a:p>
            <a:pPr eaLnBrk="0" fontAlgn="base" hangingPunct="0">
              <a:spcBef>
                <a:spcPct val="0"/>
              </a:spcBef>
              <a:spcAft>
                <a:spcPct val="0"/>
              </a:spcAft>
            </a:pPr>
            <a:endParaRPr lang="en-US" sz="800" b="1">
              <a:solidFill>
                <a:srgbClr val="FFFFFF"/>
              </a:solidFill>
              <a:cs typeface="Arial" charset="0"/>
            </a:endParaRPr>
          </a:p>
        </p:txBody>
      </p:sp>
      <p:grpSp>
        <p:nvGrpSpPr>
          <p:cNvPr id="2" name="Group 1"/>
          <p:cNvGrpSpPr/>
          <p:nvPr/>
        </p:nvGrpSpPr>
        <p:grpSpPr>
          <a:xfrm>
            <a:off x="931867" y="1651404"/>
            <a:ext cx="7312046" cy="3102470"/>
            <a:chOff x="1009520" y="2201868"/>
            <a:chExt cx="7921383" cy="4136627"/>
          </a:xfrm>
        </p:grpSpPr>
        <p:sp>
          <p:nvSpPr>
            <p:cNvPr id="1168390" name="Text Box 6"/>
            <p:cNvSpPr txBox="1">
              <a:spLocks noChangeArrowheads="1"/>
            </p:cNvSpPr>
            <p:nvPr/>
          </p:nvSpPr>
          <p:spPr bwMode="auto">
            <a:xfrm>
              <a:off x="7008154" y="2201868"/>
              <a:ext cx="1922749" cy="1107996"/>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FFFFFF"/>
                  </a:solidFill>
                  <a:latin typeface="Arial" charset="0"/>
                  <a:cs typeface="Arial" charset="0"/>
                </a:rPr>
                <a:t>Reflection</a:t>
              </a:r>
            </a:p>
            <a:p>
              <a:pPr eaLnBrk="0" fontAlgn="base" hangingPunct="0">
                <a:spcBef>
                  <a:spcPct val="0"/>
                </a:spcBef>
                <a:spcAft>
                  <a:spcPct val="0"/>
                </a:spcAft>
              </a:pPr>
              <a:r>
                <a:rPr lang="en-US" sz="2400" b="1">
                  <a:solidFill>
                    <a:srgbClr val="FFFFFF"/>
                  </a:solidFill>
                  <a:latin typeface="Arial" charset="0"/>
                  <a:cs typeface="Arial" charset="0"/>
                </a:rPr>
                <a:t>Coefficient</a:t>
              </a:r>
            </a:p>
          </p:txBody>
        </p:sp>
        <p:sp>
          <p:nvSpPr>
            <p:cNvPr id="1168391" name="Text Box 7"/>
            <p:cNvSpPr txBox="1">
              <a:spLocks noChangeArrowheads="1"/>
            </p:cNvSpPr>
            <p:nvPr/>
          </p:nvSpPr>
          <p:spPr bwMode="auto">
            <a:xfrm>
              <a:off x="1009520" y="2487617"/>
              <a:ext cx="1756037" cy="61555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dirty="0">
                  <a:solidFill>
                    <a:srgbClr val="FFFFFF"/>
                  </a:solidFill>
                  <a:latin typeface="Arial" charset="0"/>
                  <a:cs typeface="Arial" charset="0"/>
                </a:rPr>
                <a:t>Depth (m)</a:t>
              </a:r>
            </a:p>
          </p:txBody>
        </p:sp>
        <p:sp>
          <p:nvSpPr>
            <p:cNvPr id="1168392" name="Text Box 8"/>
            <p:cNvSpPr txBox="1">
              <a:spLocks noChangeArrowheads="1"/>
            </p:cNvSpPr>
            <p:nvPr/>
          </p:nvSpPr>
          <p:spPr bwMode="auto">
            <a:xfrm>
              <a:off x="1681956" y="3097217"/>
              <a:ext cx="757499" cy="61555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FFFFFF"/>
                  </a:solidFill>
                  <a:latin typeface="Arial" charset="0"/>
                  <a:cs typeface="Arial" charset="0"/>
                </a:rPr>
                <a:t>375</a:t>
              </a:r>
            </a:p>
          </p:txBody>
        </p:sp>
        <p:sp>
          <p:nvSpPr>
            <p:cNvPr id="1168393" name="Text Box 9"/>
            <p:cNvSpPr txBox="1">
              <a:spLocks noChangeArrowheads="1"/>
            </p:cNvSpPr>
            <p:nvPr/>
          </p:nvSpPr>
          <p:spPr bwMode="auto">
            <a:xfrm>
              <a:off x="1671639" y="3925892"/>
              <a:ext cx="757499" cy="61555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FFFFFF"/>
                  </a:solidFill>
                  <a:latin typeface="Arial" charset="0"/>
                  <a:cs typeface="Arial" charset="0"/>
                </a:rPr>
                <a:t>535</a:t>
              </a:r>
            </a:p>
          </p:txBody>
        </p:sp>
        <p:sp>
          <p:nvSpPr>
            <p:cNvPr id="1168394" name="Text Box 10"/>
            <p:cNvSpPr txBox="1">
              <a:spLocks noChangeArrowheads="1"/>
            </p:cNvSpPr>
            <p:nvPr/>
          </p:nvSpPr>
          <p:spPr bwMode="auto">
            <a:xfrm>
              <a:off x="7469057" y="3944941"/>
              <a:ext cx="663724" cy="61555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FFFFFF"/>
                  </a:solidFill>
                  <a:latin typeface="Arial" charset="0"/>
                  <a:cs typeface="Arial" charset="0"/>
                </a:rPr>
                <a:t>.45</a:t>
              </a:r>
            </a:p>
          </p:txBody>
        </p:sp>
        <p:sp>
          <p:nvSpPr>
            <p:cNvPr id="1168395" name="Text Box 11"/>
            <p:cNvSpPr txBox="1">
              <a:spLocks noChangeArrowheads="1"/>
            </p:cNvSpPr>
            <p:nvPr/>
          </p:nvSpPr>
          <p:spPr bwMode="auto">
            <a:xfrm>
              <a:off x="7487973" y="3106741"/>
              <a:ext cx="663724" cy="61555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FFFFFF"/>
                  </a:solidFill>
                  <a:latin typeface="Arial" charset="0"/>
                  <a:cs typeface="Arial" charset="0"/>
                </a:rPr>
                <a:t>.50</a:t>
              </a:r>
            </a:p>
          </p:txBody>
        </p:sp>
        <p:sp>
          <p:nvSpPr>
            <p:cNvPr id="1168396" name="Text Box 12"/>
            <p:cNvSpPr txBox="1">
              <a:spLocks noChangeArrowheads="1"/>
            </p:cNvSpPr>
            <p:nvPr/>
          </p:nvSpPr>
          <p:spPr bwMode="auto">
            <a:xfrm>
              <a:off x="1736990" y="5722942"/>
              <a:ext cx="757499" cy="61555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FFFFFF"/>
                  </a:solidFill>
                  <a:latin typeface="Arial" charset="0"/>
                  <a:cs typeface="Arial" charset="0"/>
                </a:rPr>
                <a:t>910</a:t>
              </a:r>
            </a:p>
          </p:txBody>
        </p:sp>
        <p:sp>
          <p:nvSpPr>
            <p:cNvPr id="1168397" name="Text Box 13"/>
            <p:cNvSpPr txBox="1">
              <a:spLocks noChangeArrowheads="1"/>
            </p:cNvSpPr>
            <p:nvPr/>
          </p:nvSpPr>
          <p:spPr bwMode="auto">
            <a:xfrm>
              <a:off x="7551607" y="5716592"/>
              <a:ext cx="663724" cy="61555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b="1">
                  <a:solidFill>
                    <a:srgbClr val="FFFFFF"/>
                  </a:solidFill>
                  <a:latin typeface="Arial" charset="0"/>
                  <a:cs typeface="Arial" charset="0"/>
                </a:rPr>
                <a:t>.80</a:t>
              </a:r>
            </a:p>
          </p:txBody>
        </p:sp>
      </p:grpSp>
      <p:sp>
        <p:nvSpPr>
          <p:cNvPr id="1168398" name="Freeform 14"/>
          <p:cNvSpPr>
            <a:spLocks/>
          </p:cNvSpPr>
          <p:nvPr/>
        </p:nvSpPr>
        <p:spPr bwMode="auto">
          <a:xfrm>
            <a:off x="1073158" y="1262067"/>
            <a:ext cx="6424613" cy="122635"/>
          </a:xfrm>
          <a:custGeom>
            <a:avLst/>
            <a:gdLst/>
            <a:ahLst/>
            <a:cxnLst>
              <a:cxn ang="0">
                <a:pos x="0" y="23"/>
              </a:cxn>
              <a:cxn ang="0">
                <a:pos x="77" y="46"/>
              </a:cxn>
              <a:cxn ang="0">
                <a:pos x="368" y="0"/>
              </a:cxn>
              <a:cxn ang="0">
                <a:pos x="514" y="46"/>
              </a:cxn>
              <a:cxn ang="0">
                <a:pos x="729" y="15"/>
              </a:cxn>
              <a:cxn ang="0">
                <a:pos x="952" y="77"/>
              </a:cxn>
              <a:cxn ang="0">
                <a:pos x="1106" y="84"/>
              </a:cxn>
              <a:cxn ang="0">
                <a:pos x="1275" y="77"/>
              </a:cxn>
              <a:cxn ang="0">
                <a:pos x="1336" y="46"/>
              </a:cxn>
              <a:cxn ang="0">
                <a:pos x="1628" y="54"/>
              </a:cxn>
              <a:cxn ang="0">
                <a:pos x="1774" y="92"/>
              </a:cxn>
              <a:cxn ang="0">
                <a:pos x="1951" y="69"/>
              </a:cxn>
              <a:cxn ang="0">
                <a:pos x="2143" y="92"/>
              </a:cxn>
              <a:cxn ang="0">
                <a:pos x="2665" y="84"/>
              </a:cxn>
              <a:cxn ang="0">
                <a:pos x="2749" y="46"/>
              </a:cxn>
              <a:cxn ang="0">
                <a:pos x="2765" y="31"/>
              </a:cxn>
              <a:cxn ang="0">
                <a:pos x="2811" y="15"/>
              </a:cxn>
              <a:cxn ang="0">
                <a:pos x="3133" y="61"/>
              </a:cxn>
              <a:cxn ang="0">
                <a:pos x="3302" y="69"/>
              </a:cxn>
              <a:cxn ang="0">
                <a:pos x="3563" y="46"/>
              </a:cxn>
              <a:cxn ang="0">
                <a:pos x="3709" y="54"/>
              </a:cxn>
              <a:cxn ang="0">
                <a:pos x="3963" y="61"/>
              </a:cxn>
              <a:cxn ang="0">
                <a:pos x="4032" y="61"/>
              </a:cxn>
              <a:cxn ang="0">
                <a:pos x="4047" y="31"/>
              </a:cxn>
            </a:cxnLst>
            <a:rect l="0" t="0" r="r" b="b"/>
            <a:pathLst>
              <a:path w="4047" h="103">
                <a:moveTo>
                  <a:pt x="0" y="23"/>
                </a:moveTo>
                <a:cubicBezTo>
                  <a:pt x="26" y="30"/>
                  <a:pt x="51" y="37"/>
                  <a:pt x="77" y="46"/>
                </a:cubicBezTo>
                <a:cubicBezTo>
                  <a:pt x="218" y="40"/>
                  <a:pt x="256" y="39"/>
                  <a:pt x="368" y="0"/>
                </a:cubicBezTo>
                <a:cubicBezTo>
                  <a:pt x="427" y="20"/>
                  <a:pt x="446" y="36"/>
                  <a:pt x="514" y="46"/>
                </a:cubicBezTo>
                <a:cubicBezTo>
                  <a:pt x="616" y="40"/>
                  <a:pt x="647" y="37"/>
                  <a:pt x="729" y="15"/>
                </a:cubicBezTo>
                <a:cubicBezTo>
                  <a:pt x="804" y="26"/>
                  <a:pt x="877" y="71"/>
                  <a:pt x="952" y="77"/>
                </a:cubicBezTo>
                <a:cubicBezTo>
                  <a:pt x="1003" y="81"/>
                  <a:pt x="1055" y="82"/>
                  <a:pt x="1106" y="84"/>
                </a:cubicBezTo>
                <a:cubicBezTo>
                  <a:pt x="1161" y="103"/>
                  <a:pt x="1220" y="94"/>
                  <a:pt x="1275" y="77"/>
                </a:cubicBezTo>
                <a:cubicBezTo>
                  <a:pt x="1294" y="57"/>
                  <a:pt x="1311" y="55"/>
                  <a:pt x="1336" y="46"/>
                </a:cubicBezTo>
                <a:cubicBezTo>
                  <a:pt x="1441" y="64"/>
                  <a:pt x="1509" y="58"/>
                  <a:pt x="1628" y="54"/>
                </a:cubicBezTo>
                <a:cubicBezTo>
                  <a:pt x="1678" y="65"/>
                  <a:pt x="1723" y="83"/>
                  <a:pt x="1774" y="92"/>
                </a:cubicBezTo>
                <a:cubicBezTo>
                  <a:pt x="1837" y="88"/>
                  <a:pt x="1893" y="89"/>
                  <a:pt x="1951" y="69"/>
                </a:cubicBezTo>
                <a:cubicBezTo>
                  <a:pt x="2022" y="74"/>
                  <a:pt x="2077" y="75"/>
                  <a:pt x="2143" y="92"/>
                </a:cubicBezTo>
                <a:cubicBezTo>
                  <a:pt x="2318" y="84"/>
                  <a:pt x="2490" y="92"/>
                  <a:pt x="2665" y="84"/>
                </a:cubicBezTo>
                <a:cubicBezTo>
                  <a:pt x="2696" y="77"/>
                  <a:pt x="2722" y="63"/>
                  <a:pt x="2749" y="46"/>
                </a:cubicBezTo>
                <a:cubicBezTo>
                  <a:pt x="2755" y="42"/>
                  <a:pt x="2758" y="34"/>
                  <a:pt x="2765" y="31"/>
                </a:cubicBezTo>
                <a:cubicBezTo>
                  <a:pt x="2780" y="24"/>
                  <a:pt x="2811" y="15"/>
                  <a:pt x="2811" y="15"/>
                </a:cubicBezTo>
                <a:cubicBezTo>
                  <a:pt x="2922" y="54"/>
                  <a:pt x="3008" y="56"/>
                  <a:pt x="3133" y="61"/>
                </a:cubicBezTo>
                <a:cubicBezTo>
                  <a:pt x="3218" y="90"/>
                  <a:pt x="3163" y="78"/>
                  <a:pt x="3302" y="69"/>
                </a:cubicBezTo>
                <a:cubicBezTo>
                  <a:pt x="3396" y="36"/>
                  <a:pt x="3418" y="51"/>
                  <a:pt x="3563" y="46"/>
                </a:cubicBezTo>
                <a:cubicBezTo>
                  <a:pt x="3614" y="33"/>
                  <a:pt x="3659" y="51"/>
                  <a:pt x="3709" y="54"/>
                </a:cubicBezTo>
                <a:cubicBezTo>
                  <a:pt x="3794" y="58"/>
                  <a:pt x="3878" y="59"/>
                  <a:pt x="3963" y="61"/>
                </a:cubicBezTo>
                <a:cubicBezTo>
                  <a:pt x="3988" y="70"/>
                  <a:pt x="4001" y="79"/>
                  <a:pt x="4032" y="61"/>
                </a:cubicBezTo>
                <a:cubicBezTo>
                  <a:pt x="4042" y="55"/>
                  <a:pt x="4039" y="39"/>
                  <a:pt x="4047" y="31"/>
                </a:cubicBezTo>
              </a:path>
            </a:pathLst>
          </a:custGeom>
          <a:noFill/>
          <a:ln w="25400" cap="flat" cmpd="sng">
            <a:solidFill>
              <a:schemeClr val="tx1"/>
            </a:solidFill>
            <a:prstDash val="solid"/>
            <a:round/>
            <a:headEnd type="none" w="sm" len="sm"/>
            <a:tailEnd type="none" w="sm" len="sm"/>
          </a:ln>
          <a:effectLst/>
        </p:spPr>
        <p:txBody>
          <a:bodyPr/>
          <a:lstStyle/>
          <a:p>
            <a:pPr eaLnBrk="0" fontAlgn="base" hangingPunct="0">
              <a:spcBef>
                <a:spcPct val="0"/>
              </a:spcBef>
              <a:spcAft>
                <a:spcPct val="0"/>
              </a:spcAft>
            </a:pPr>
            <a:endParaRPr lang="en-US" sz="800" b="1">
              <a:solidFill>
                <a:srgbClr val="FFFFFF"/>
              </a:solidFill>
              <a:cs typeface="Arial" charset="0"/>
            </a:endParaRPr>
          </a:p>
        </p:txBody>
      </p:sp>
      <p:sp>
        <p:nvSpPr>
          <p:cNvPr id="1168399" name="Rectangle 15"/>
          <p:cNvSpPr>
            <a:spLocks noChangeArrowheads="1"/>
          </p:cNvSpPr>
          <p:nvPr/>
        </p:nvSpPr>
        <p:spPr bwMode="auto">
          <a:xfrm>
            <a:off x="457200" y="47625"/>
            <a:ext cx="8191500" cy="685800"/>
          </a:xfrm>
          <a:prstGeom prst="rect">
            <a:avLst/>
          </a:prstGeom>
          <a:noFill/>
          <a:ln w="12700">
            <a:noFill/>
            <a:miter lim="800000"/>
            <a:headEnd type="none" w="sm" len="sm"/>
            <a:tailEnd type="none" w="sm" len="sm"/>
          </a:ln>
          <a:effectLst/>
        </p:spPr>
        <p:txBody>
          <a:bodyPr anchor="ctr"/>
          <a:lstStyle/>
          <a:p>
            <a:pPr eaLnBrk="0" fontAlgn="base" hangingPunct="0">
              <a:lnSpc>
                <a:spcPct val="90000"/>
              </a:lnSpc>
              <a:spcBef>
                <a:spcPct val="0"/>
              </a:spcBef>
              <a:spcAft>
                <a:spcPct val="0"/>
              </a:spcAft>
            </a:pPr>
            <a:r>
              <a:rPr lang="en-US" sz="2800" b="1" dirty="0" smtClean="0">
                <a:solidFill>
                  <a:srgbClr val="FFE102"/>
                </a:solidFill>
                <a:cs typeface="Arial" charset="0"/>
              </a:rPr>
              <a:t>  Synthetic </a:t>
            </a:r>
            <a:r>
              <a:rPr lang="en-US" sz="2800" b="1" dirty="0">
                <a:solidFill>
                  <a:srgbClr val="FFE102"/>
                </a:solidFill>
                <a:cs typeface="Arial" charset="0"/>
              </a:rPr>
              <a:t>model, constant </a:t>
            </a:r>
            <a:r>
              <a:rPr lang="en-US" sz="2800" b="1" dirty="0" smtClean="0">
                <a:solidFill>
                  <a:srgbClr val="FFE102"/>
                </a:solidFill>
                <a:cs typeface="Arial" charset="0"/>
              </a:rPr>
              <a:t>velocity, invisible primary </a:t>
            </a:r>
            <a:endParaRPr lang="en-US" sz="2800" b="1" dirty="0">
              <a:solidFill>
                <a:srgbClr val="FFE102"/>
              </a:solidFill>
              <a:cs typeface="Arial" charset="0"/>
            </a:endParaRPr>
          </a:p>
        </p:txBody>
      </p:sp>
      <p:grpSp>
        <p:nvGrpSpPr>
          <p:cNvPr id="1168403" name="Group 19"/>
          <p:cNvGrpSpPr>
            <a:grpSpLocks/>
          </p:cNvGrpSpPr>
          <p:nvPr/>
        </p:nvGrpSpPr>
        <p:grpSpPr bwMode="auto">
          <a:xfrm>
            <a:off x="2784481" y="829867"/>
            <a:ext cx="5589587" cy="2399109"/>
            <a:chOff x="1754" y="697"/>
            <a:chExt cx="3521" cy="2015"/>
          </a:xfrm>
        </p:grpSpPr>
        <p:sp>
          <p:nvSpPr>
            <p:cNvPr id="1168389" name="Freeform 5"/>
            <p:cNvSpPr>
              <a:spLocks/>
            </p:cNvSpPr>
            <p:nvPr/>
          </p:nvSpPr>
          <p:spPr bwMode="auto">
            <a:xfrm>
              <a:off x="1754" y="1134"/>
              <a:ext cx="1856" cy="1578"/>
            </a:xfrm>
            <a:custGeom>
              <a:avLst/>
              <a:gdLst/>
              <a:ahLst/>
              <a:cxnLst>
                <a:cxn ang="0">
                  <a:pos x="0" y="0"/>
                </a:cxn>
                <a:cxn ang="0">
                  <a:pos x="427" y="1077"/>
                </a:cxn>
                <a:cxn ang="0">
                  <a:pos x="846" y="17"/>
                </a:cxn>
                <a:cxn ang="0">
                  <a:pos x="1496" y="1578"/>
                </a:cxn>
                <a:cxn ang="0">
                  <a:pos x="2088" y="0"/>
                </a:cxn>
              </a:cxnLst>
              <a:rect l="0" t="0" r="r" b="b"/>
              <a:pathLst>
                <a:path w="2088" h="1578">
                  <a:moveTo>
                    <a:pt x="0" y="0"/>
                  </a:moveTo>
                  <a:lnTo>
                    <a:pt x="427" y="1077"/>
                  </a:lnTo>
                  <a:lnTo>
                    <a:pt x="846" y="17"/>
                  </a:lnTo>
                  <a:lnTo>
                    <a:pt x="1496" y="1578"/>
                  </a:lnTo>
                  <a:lnTo>
                    <a:pt x="2088" y="0"/>
                  </a:lnTo>
                </a:path>
              </a:pathLst>
            </a:custGeom>
            <a:noFill/>
            <a:ln w="38100" cmpd="sng">
              <a:solidFill>
                <a:srgbClr val="FFFF00"/>
              </a:solidFill>
              <a:round/>
              <a:headEnd/>
              <a:tailEnd/>
            </a:ln>
            <a:effectLst/>
          </p:spPr>
          <p:txBody>
            <a:bodyPr wrap="none" anchor="ctr"/>
            <a:lstStyle/>
            <a:p>
              <a:pPr eaLnBrk="0" fontAlgn="base" hangingPunct="0">
                <a:spcBef>
                  <a:spcPct val="0"/>
                </a:spcBef>
                <a:spcAft>
                  <a:spcPct val="0"/>
                </a:spcAft>
              </a:pPr>
              <a:endParaRPr lang="en-US" sz="800" b="1">
                <a:solidFill>
                  <a:srgbClr val="FFFFFF"/>
                </a:solidFill>
                <a:cs typeface="Arial" charset="0"/>
              </a:endParaRPr>
            </a:p>
          </p:txBody>
        </p:sp>
        <p:sp>
          <p:nvSpPr>
            <p:cNvPr id="1168401" name="Text Box 17"/>
            <p:cNvSpPr txBox="1">
              <a:spLocks noChangeArrowheads="1"/>
            </p:cNvSpPr>
            <p:nvPr/>
          </p:nvSpPr>
          <p:spPr bwMode="auto">
            <a:xfrm>
              <a:off x="2681" y="697"/>
              <a:ext cx="2594" cy="388"/>
            </a:xfrm>
            <a:prstGeom prst="rect">
              <a:avLst/>
            </a:prstGeom>
            <a:noFill/>
            <a:ln w="12700">
              <a:noFill/>
              <a:miter lim="800000"/>
              <a:headEnd type="none" w="sm" len="sm"/>
              <a:tailEnd type="none" w="sm" len="sm"/>
            </a:ln>
            <a:effectLst/>
          </p:spPr>
          <p:txBody>
            <a:bodyPr wrap="square">
              <a:spAutoFit/>
            </a:bodyPr>
            <a:lstStyle/>
            <a:p>
              <a:pPr eaLnBrk="0" fontAlgn="base" hangingPunct="0">
                <a:spcBef>
                  <a:spcPct val="50000"/>
                </a:spcBef>
                <a:spcAft>
                  <a:spcPct val="0"/>
                </a:spcAft>
              </a:pPr>
              <a:r>
                <a:rPr lang="en-US" sz="2400" b="1" dirty="0">
                  <a:solidFill>
                    <a:srgbClr val="FFFF00"/>
                  </a:solidFill>
                  <a:cs typeface="Arial" charset="0"/>
                </a:rPr>
                <a:t>Downward reflection point (DRP)</a:t>
              </a:r>
            </a:p>
          </p:txBody>
        </p:sp>
        <p:sp>
          <p:nvSpPr>
            <p:cNvPr id="1168402" name="Line 18"/>
            <p:cNvSpPr>
              <a:spLocks noChangeShapeType="1"/>
            </p:cNvSpPr>
            <p:nvPr/>
          </p:nvSpPr>
          <p:spPr bwMode="auto">
            <a:xfrm flipH="1">
              <a:off x="2534" y="901"/>
              <a:ext cx="168" cy="183"/>
            </a:xfrm>
            <a:prstGeom prst="line">
              <a:avLst/>
            </a:prstGeom>
            <a:noFill/>
            <a:ln w="38100">
              <a:solidFill>
                <a:srgbClr val="FFFF00"/>
              </a:solidFill>
              <a:round/>
              <a:headEnd type="none" w="sm" len="sm"/>
              <a:tailEnd type="triangle" w="med" len="med"/>
            </a:ln>
            <a:effectLst/>
          </p:spPr>
          <p:txBody>
            <a:bodyPr/>
            <a:lstStyle/>
            <a:p>
              <a:pPr eaLnBrk="0" fontAlgn="base" hangingPunct="0">
                <a:spcBef>
                  <a:spcPct val="0"/>
                </a:spcBef>
                <a:spcAft>
                  <a:spcPct val="0"/>
                </a:spcAft>
              </a:pPr>
              <a:endParaRPr lang="en-US" sz="800" b="1">
                <a:solidFill>
                  <a:srgbClr val="FFFFFF"/>
                </a:solidFill>
                <a:cs typeface="Arial" charset="0"/>
              </a:endParaRPr>
            </a:p>
          </p:txBody>
        </p:sp>
      </p:grpSp>
      <p:sp>
        <p:nvSpPr>
          <p:cNvPr id="20" name="Slide Number Placeholder 5"/>
          <p:cNvSpPr txBox="1">
            <a:spLocks/>
          </p:cNvSpPr>
          <p:nvPr/>
        </p:nvSpPr>
        <p:spPr>
          <a:xfrm>
            <a:off x="4" y="4961538"/>
            <a:ext cx="515699" cy="181966"/>
          </a:xfrm>
          <a:prstGeom prst="rect">
            <a:avLst/>
          </a:prstGeom>
        </p:spPr>
        <p:txBody>
          <a:bodyPr vert="horz" lIns="91440" tIns="45720" rIns="91440" bIns="45720" rtlCol="0" anchor="ctr"/>
          <a:lstStyle>
            <a:defPPr>
              <a:defRPr lang="en-US"/>
            </a:defPPr>
            <a:lvl1pPr algn="ctr" rtl="0" fontAlgn="base">
              <a:spcBef>
                <a:spcPct val="0"/>
              </a:spcBef>
              <a:spcAft>
                <a:spcPct val="0"/>
              </a:spcAft>
              <a:defRPr kumimoji="1" sz="1200" b="0" kern="1200">
                <a:solidFill>
                  <a:srgbClr val="003366"/>
                </a:solidFill>
                <a:latin typeface="+mj-lt"/>
                <a:ea typeface="+mn-ea"/>
                <a:cs typeface="Arial" charset="0"/>
              </a:defRPr>
            </a:lvl1pPr>
            <a:lvl2pPr marL="457200" algn="l" rtl="0" fontAlgn="base">
              <a:spcBef>
                <a:spcPct val="0"/>
              </a:spcBef>
              <a:spcAft>
                <a:spcPct val="0"/>
              </a:spcAft>
              <a:defRPr kumimoji="1" sz="1200" b="1" kern="1200">
                <a:solidFill>
                  <a:schemeClr val="tx1"/>
                </a:solidFill>
                <a:latin typeface="Tahoma" pitchFamily="34" charset="0"/>
                <a:ea typeface="+mn-ea"/>
                <a:cs typeface="Arial" charset="0"/>
              </a:defRPr>
            </a:lvl2pPr>
            <a:lvl3pPr marL="914400" algn="l" rtl="0" fontAlgn="base">
              <a:spcBef>
                <a:spcPct val="0"/>
              </a:spcBef>
              <a:spcAft>
                <a:spcPct val="0"/>
              </a:spcAft>
              <a:defRPr kumimoji="1" sz="1200" b="1" kern="1200">
                <a:solidFill>
                  <a:schemeClr val="tx1"/>
                </a:solidFill>
                <a:latin typeface="Tahoma" pitchFamily="34" charset="0"/>
                <a:ea typeface="+mn-ea"/>
                <a:cs typeface="Arial" charset="0"/>
              </a:defRPr>
            </a:lvl3pPr>
            <a:lvl4pPr marL="1371600" algn="l" rtl="0" fontAlgn="base">
              <a:spcBef>
                <a:spcPct val="0"/>
              </a:spcBef>
              <a:spcAft>
                <a:spcPct val="0"/>
              </a:spcAft>
              <a:defRPr kumimoji="1" sz="1200" b="1" kern="1200">
                <a:solidFill>
                  <a:schemeClr val="tx1"/>
                </a:solidFill>
                <a:latin typeface="Tahoma" pitchFamily="34" charset="0"/>
                <a:ea typeface="+mn-ea"/>
                <a:cs typeface="Arial" charset="0"/>
              </a:defRPr>
            </a:lvl4pPr>
            <a:lvl5pPr marL="1828800" algn="l" rtl="0" fontAlgn="base">
              <a:spcBef>
                <a:spcPct val="0"/>
              </a:spcBef>
              <a:spcAft>
                <a:spcPct val="0"/>
              </a:spcAft>
              <a:defRPr kumimoji="1" sz="1200" b="1" kern="1200">
                <a:solidFill>
                  <a:schemeClr val="tx1"/>
                </a:solidFill>
                <a:latin typeface="Tahoma" pitchFamily="34" charset="0"/>
                <a:ea typeface="+mn-ea"/>
                <a:cs typeface="Arial" charset="0"/>
              </a:defRPr>
            </a:lvl5pPr>
            <a:lvl6pPr marL="2286000" algn="l" defTabSz="914400" rtl="0" eaLnBrk="1" latinLnBrk="0" hangingPunct="1">
              <a:defRPr kumimoji="1" sz="1200" b="1" kern="1200">
                <a:solidFill>
                  <a:schemeClr val="tx1"/>
                </a:solidFill>
                <a:latin typeface="Tahoma" pitchFamily="34" charset="0"/>
                <a:ea typeface="+mn-ea"/>
                <a:cs typeface="Arial" charset="0"/>
              </a:defRPr>
            </a:lvl6pPr>
            <a:lvl7pPr marL="2743200" algn="l" defTabSz="914400" rtl="0" eaLnBrk="1" latinLnBrk="0" hangingPunct="1">
              <a:defRPr kumimoji="1" sz="1200" b="1" kern="1200">
                <a:solidFill>
                  <a:schemeClr val="tx1"/>
                </a:solidFill>
                <a:latin typeface="Tahoma" pitchFamily="34" charset="0"/>
                <a:ea typeface="+mn-ea"/>
                <a:cs typeface="Arial" charset="0"/>
              </a:defRPr>
            </a:lvl7pPr>
            <a:lvl8pPr marL="3200400" algn="l" defTabSz="914400" rtl="0" eaLnBrk="1" latinLnBrk="0" hangingPunct="1">
              <a:defRPr kumimoji="1" sz="1200" b="1" kern="1200">
                <a:solidFill>
                  <a:schemeClr val="tx1"/>
                </a:solidFill>
                <a:latin typeface="Tahoma" pitchFamily="34" charset="0"/>
                <a:ea typeface="+mn-ea"/>
                <a:cs typeface="Arial" charset="0"/>
              </a:defRPr>
            </a:lvl8pPr>
            <a:lvl9pPr marL="3657600" algn="l" defTabSz="914400" rtl="0" eaLnBrk="1" latinLnBrk="0" hangingPunct="1">
              <a:defRPr kumimoji="1" sz="1200" b="1" kern="1200">
                <a:solidFill>
                  <a:schemeClr val="tx1"/>
                </a:solidFill>
                <a:latin typeface="Tahoma" pitchFamily="34" charset="0"/>
                <a:ea typeface="+mn-ea"/>
                <a:cs typeface="Arial" charset="0"/>
              </a:defRPr>
            </a:lvl9pPr>
          </a:lstStyle>
          <a:p>
            <a:fld id="{61F87616-661F-4148-8A4E-F15F227B454D}" type="slidenum">
              <a:rPr lang="en-GB" smtClean="0">
                <a:solidFill>
                  <a:srgbClr val="FFFFFF"/>
                </a:solidFill>
              </a:rPr>
              <a:pPr/>
              <a:t>42</a:t>
            </a:fld>
            <a:endParaRPr lang="en-GB" dirty="0">
              <a:solidFill>
                <a:srgbClr val="FFFFFF"/>
              </a:solidFill>
            </a:endParaRPr>
          </a:p>
        </p:txBody>
      </p:sp>
      <p:sp>
        <p:nvSpPr>
          <p:cNvPr id="6" name="Rectangle 5"/>
          <p:cNvSpPr/>
          <p:nvPr/>
        </p:nvSpPr>
        <p:spPr>
          <a:xfrm>
            <a:off x="7277051" y="4531797"/>
            <a:ext cx="1866950" cy="369332"/>
          </a:xfrm>
          <a:prstGeom prst="rect">
            <a:avLst/>
          </a:prstGeom>
        </p:spPr>
        <p:txBody>
          <a:bodyPr wrap="square">
            <a:spAutoFit/>
          </a:bodyPr>
          <a:lstStyle/>
          <a:p>
            <a:r>
              <a:rPr lang="en-US" dirty="0" err="1" smtClean="0">
                <a:solidFill>
                  <a:srgbClr val="FFFFFF"/>
                </a:solidFill>
              </a:rPr>
              <a:t>Dragoset</a:t>
            </a:r>
            <a:r>
              <a:rPr lang="en-US" dirty="0" smtClean="0">
                <a:solidFill>
                  <a:srgbClr val="FFFFFF"/>
                </a:solidFill>
              </a:rPr>
              <a:t> 2000 </a:t>
            </a:r>
            <a:endParaRPr lang="en-US" dirty="0"/>
          </a:p>
        </p:txBody>
      </p:sp>
    </p:spTree>
    <p:extLst>
      <p:ext uri="{BB962C8B-B14F-4D97-AF65-F5344CB8AC3E}">
        <p14:creationId xmlns:p14="http://schemas.microsoft.com/office/powerpoint/2010/main" xmlns="" val="325336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en-US"/>
              <a:t>Synthetic shot</a:t>
            </a:r>
          </a:p>
        </p:txBody>
      </p:sp>
      <p:pic>
        <p:nvPicPr>
          <p:cNvPr id="1170435" name="Picture 3" descr="BillD2"/>
          <p:cNvPicPr>
            <a:picLocks noChangeAspect="1" noChangeArrowheads="1"/>
          </p:cNvPicPr>
          <p:nvPr/>
        </p:nvPicPr>
        <p:blipFill>
          <a:blip r:embed="rId3" cstate="print"/>
          <a:srcRect t="2950" r="1866" b="10620"/>
          <a:stretch>
            <a:fillRect/>
          </a:stretch>
        </p:blipFill>
        <p:spPr bwMode="auto">
          <a:xfrm>
            <a:off x="3436941" y="632222"/>
            <a:ext cx="4154487" cy="4362450"/>
          </a:xfrm>
          <a:prstGeom prst="rect">
            <a:avLst/>
          </a:prstGeom>
          <a:noFill/>
          <a:ln w="9525">
            <a:noFill/>
            <a:miter lim="800000"/>
            <a:headEnd/>
            <a:tailEnd/>
          </a:ln>
        </p:spPr>
      </p:pic>
      <p:sp>
        <p:nvSpPr>
          <p:cNvPr id="4" name="Slide Number Placeholder 5"/>
          <p:cNvSpPr txBox="1">
            <a:spLocks/>
          </p:cNvSpPr>
          <p:nvPr/>
        </p:nvSpPr>
        <p:spPr>
          <a:xfrm>
            <a:off x="4" y="4961538"/>
            <a:ext cx="515699" cy="181966"/>
          </a:xfrm>
          <a:prstGeom prst="rect">
            <a:avLst/>
          </a:prstGeom>
        </p:spPr>
        <p:txBody>
          <a:bodyPr vert="horz" lIns="91440" tIns="45720" rIns="91440" bIns="45720" rtlCol="0" anchor="ctr"/>
          <a:lstStyle>
            <a:defPPr>
              <a:defRPr lang="en-US"/>
            </a:defPPr>
            <a:lvl1pPr algn="ctr" rtl="0" fontAlgn="base">
              <a:spcBef>
                <a:spcPct val="0"/>
              </a:spcBef>
              <a:spcAft>
                <a:spcPct val="0"/>
              </a:spcAft>
              <a:defRPr kumimoji="1" sz="1200" b="0" kern="1200">
                <a:solidFill>
                  <a:srgbClr val="003366"/>
                </a:solidFill>
                <a:latin typeface="+mj-lt"/>
                <a:ea typeface="+mn-ea"/>
                <a:cs typeface="Arial" charset="0"/>
              </a:defRPr>
            </a:lvl1pPr>
            <a:lvl2pPr marL="457200" algn="l" rtl="0" fontAlgn="base">
              <a:spcBef>
                <a:spcPct val="0"/>
              </a:spcBef>
              <a:spcAft>
                <a:spcPct val="0"/>
              </a:spcAft>
              <a:defRPr kumimoji="1" sz="1200" b="1" kern="1200">
                <a:solidFill>
                  <a:schemeClr val="tx1"/>
                </a:solidFill>
                <a:latin typeface="Tahoma" pitchFamily="34" charset="0"/>
                <a:ea typeface="+mn-ea"/>
                <a:cs typeface="Arial" charset="0"/>
              </a:defRPr>
            </a:lvl2pPr>
            <a:lvl3pPr marL="914400" algn="l" rtl="0" fontAlgn="base">
              <a:spcBef>
                <a:spcPct val="0"/>
              </a:spcBef>
              <a:spcAft>
                <a:spcPct val="0"/>
              </a:spcAft>
              <a:defRPr kumimoji="1" sz="1200" b="1" kern="1200">
                <a:solidFill>
                  <a:schemeClr val="tx1"/>
                </a:solidFill>
                <a:latin typeface="Tahoma" pitchFamily="34" charset="0"/>
                <a:ea typeface="+mn-ea"/>
                <a:cs typeface="Arial" charset="0"/>
              </a:defRPr>
            </a:lvl3pPr>
            <a:lvl4pPr marL="1371600" algn="l" rtl="0" fontAlgn="base">
              <a:spcBef>
                <a:spcPct val="0"/>
              </a:spcBef>
              <a:spcAft>
                <a:spcPct val="0"/>
              </a:spcAft>
              <a:defRPr kumimoji="1" sz="1200" b="1" kern="1200">
                <a:solidFill>
                  <a:schemeClr val="tx1"/>
                </a:solidFill>
                <a:latin typeface="Tahoma" pitchFamily="34" charset="0"/>
                <a:ea typeface="+mn-ea"/>
                <a:cs typeface="Arial" charset="0"/>
              </a:defRPr>
            </a:lvl4pPr>
            <a:lvl5pPr marL="1828800" algn="l" rtl="0" fontAlgn="base">
              <a:spcBef>
                <a:spcPct val="0"/>
              </a:spcBef>
              <a:spcAft>
                <a:spcPct val="0"/>
              </a:spcAft>
              <a:defRPr kumimoji="1" sz="1200" b="1" kern="1200">
                <a:solidFill>
                  <a:schemeClr val="tx1"/>
                </a:solidFill>
                <a:latin typeface="Tahoma" pitchFamily="34" charset="0"/>
                <a:ea typeface="+mn-ea"/>
                <a:cs typeface="Arial" charset="0"/>
              </a:defRPr>
            </a:lvl5pPr>
            <a:lvl6pPr marL="2286000" algn="l" defTabSz="914400" rtl="0" eaLnBrk="1" latinLnBrk="0" hangingPunct="1">
              <a:defRPr kumimoji="1" sz="1200" b="1" kern="1200">
                <a:solidFill>
                  <a:schemeClr val="tx1"/>
                </a:solidFill>
                <a:latin typeface="Tahoma" pitchFamily="34" charset="0"/>
                <a:ea typeface="+mn-ea"/>
                <a:cs typeface="Arial" charset="0"/>
              </a:defRPr>
            </a:lvl6pPr>
            <a:lvl7pPr marL="2743200" algn="l" defTabSz="914400" rtl="0" eaLnBrk="1" latinLnBrk="0" hangingPunct="1">
              <a:defRPr kumimoji="1" sz="1200" b="1" kern="1200">
                <a:solidFill>
                  <a:schemeClr val="tx1"/>
                </a:solidFill>
                <a:latin typeface="Tahoma" pitchFamily="34" charset="0"/>
                <a:ea typeface="+mn-ea"/>
                <a:cs typeface="Arial" charset="0"/>
              </a:defRPr>
            </a:lvl7pPr>
            <a:lvl8pPr marL="3200400" algn="l" defTabSz="914400" rtl="0" eaLnBrk="1" latinLnBrk="0" hangingPunct="1">
              <a:defRPr kumimoji="1" sz="1200" b="1" kern="1200">
                <a:solidFill>
                  <a:schemeClr val="tx1"/>
                </a:solidFill>
                <a:latin typeface="Tahoma" pitchFamily="34" charset="0"/>
                <a:ea typeface="+mn-ea"/>
                <a:cs typeface="Arial" charset="0"/>
              </a:defRPr>
            </a:lvl8pPr>
            <a:lvl9pPr marL="3657600" algn="l" defTabSz="914400" rtl="0" eaLnBrk="1" latinLnBrk="0" hangingPunct="1">
              <a:defRPr kumimoji="1" sz="1200" b="1" kern="1200">
                <a:solidFill>
                  <a:schemeClr val="tx1"/>
                </a:solidFill>
                <a:latin typeface="Tahoma" pitchFamily="34" charset="0"/>
                <a:ea typeface="+mn-ea"/>
                <a:cs typeface="Arial" charset="0"/>
              </a:defRPr>
            </a:lvl9pPr>
          </a:lstStyle>
          <a:p>
            <a:fld id="{61F87616-661F-4148-8A4E-F15F227B454D}" type="slidenum">
              <a:rPr lang="en-GB" smtClean="0">
                <a:solidFill>
                  <a:srgbClr val="FFFFFF"/>
                </a:solidFill>
              </a:rPr>
              <a:pPr/>
              <a:t>43</a:t>
            </a:fld>
            <a:endParaRPr lang="en-GB" dirty="0">
              <a:solidFill>
                <a:srgbClr val="FFFFFF"/>
              </a:solidFill>
            </a:endParaRPr>
          </a:p>
        </p:txBody>
      </p:sp>
    </p:spTree>
    <p:extLst>
      <p:ext uri="{BB962C8B-B14F-4D97-AF65-F5344CB8AC3E}">
        <p14:creationId xmlns:p14="http://schemas.microsoft.com/office/powerpoint/2010/main" xmlns="" val="3231999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p:txBody>
          <a:bodyPr/>
          <a:lstStyle/>
          <a:p>
            <a:r>
              <a:rPr lang="en-US" sz="2800" dirty="0" smtClean="0"/>
              <a:t>     Synthetic </a:t>
            </a:r>
            <a:r>
              <a:rPr lang="en-US" sz="2800" dirty="0"/>
              <a:t>shot after </a:t>
            </a:r>
            <a:r>
              <a:rPr lang="en-US" sz="2800" dirty="0" smtClean="0"/>
              <a:t>ghost and FS multiple removal</a:t>
            </a:r>
            <a:endParaRPr lang="en-US" sz="2800" dirty="0"/>
          </a:p>
        </p:txBody>
      </p:sp>
      <p:pic>
        <p:nvPicPr>
          <p:cNvPr id="1172483" name="Picture 3" descr="BillD1"/>
          <p:cNvPicPr>
            <a:picLocks noChangeAspect="1" noChangeArrowheads="1"/>
          </p:cNvPicPr>
          <p:nvPr/>
        </p:nvPicPr>
        <p:blipFill>
          <a:blip r:embed="rId3" cstate="print"/>
          <a:srcRect l="1855" t="2943" b="10594"/>
          <a:stretch>
            <a:fillRect/>
          </a:stretch>
        </p:blipFill>
        <p:spPr bwMode="auto">
          <a:xfrm>
            <a:off x="3436939" y="638182"/>
            <a:ext cx="4162425" cy="4360069"/>
          </a:xfrm>
          <a:prstGeom prst="rect">
            <a:avLst/>
          </a:prstGeom>
          <a:noFill/>
        </p:spPr>
      </p:pic>
      <p:sp>
        <p:nvSpPr>
          <p:cNvPr id="1172486" name="Text Box 6"/>
          <p:cNvSpPr txBox="1">
            <a:spLocks noChangeArrowheads="1"/>
          </p:cNvSpPr>
          <p:nvPr/>
        </p:nvSpPr>
        <p:spPr bwMode="auto">
          <a:xfrm>
            <a:off x="641358" y="1846660"/>
            <a:ext cx="2016125" cy="215444"/>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endParaRPr lang="en-US" sz="800" b="1">
              <a:solidFill>
                <a:srgbClr val="FFFFFF"/>
              </a:solidFill>
              <a:cs typeface="Arial" charset="0"/>
            </a:endParaRPr>
          </a:p>
        </p:txBody>
      </p:sp>
      <p:sp>
        <p:nvSpPr>
          <p:cNvPr id="5" name="Slide Number Placeholder 5"/>
          <p:cNvSpPr txBox="1">
            <a:spLocks/>
          </p:cNvSpPr>
          <p:nvPr/>
        </p:nvSpPr>
        <p:spPr>
          <a:xfrm>
            <a:off x="4" y="4961538"/>
            <a:ext cx="515699" cy="181966"/>
          </a:xfrm>
          <a:prstGeom prst="rect">
            <a:avLst/>
          </a:prstGeom>
        </p:spPr>
        <p:txBody>
          <a:bodyPr vert="horz" lIns="91440" tIns="45720" rIns="91440" bIns="45720" rtlCol="0" anchor="ctr"/>
          <a:lstStyle>
            <a:defPPr>
              <a:defRPr lang="en-US"/>
            </a:defPPr>
            <a:lvl1pPr algn="ctr" rtl="0" fontAlgn="base">
              <a:spcBef>
                <a:spcPct val="0"/>
              </a:spcBef>
              <a:spcAft>
                <a:spcPct val="0"/>
              </a:spcAft>
              <a:defRPr kumimoji="1" sz="1200" b="0" kern="1200">
                <a:solidFill>
                  <a:srgbClr val="003366"/>
                </a:solidFill>
                <a:latin typeface="+mj-lt"/>
                <a:ea typeface="+mn-ea"/>
                <a:cs typeface="Arial" charset="0"/>
              </a:defRPr>
            </a:lvl1pPr>
            <a:lvl2pPr marL="457200" algn="l" rtl="0" fontAlgn="base">
              <a:spcBef>
                <a:spcPct val="0"/>
              </a:spcBef>
              <a:spcAft>
                <a:spcPct val="0"/>
              </a:spcAft>
              <a:defRPr kumimoji="1" sz="1200" b="1" kern="1200">
                <a:solidFill>
                  <a:schemeClr val="tx1"/>
                </a:solidFill>
                <a:latin typeface="Tahoma" pitchFamily="34" charset="0"/>
                <a:ea typeface="+mn-ea"/>
                <a:cs typeface="Arial" charset="0"/>
              </a:defRPr>
            </a:lvl2pPr>
            <a:lvl3pPr marL="914400" algn="l" rtl="0" fontAlgn="base">
              <a:spcBef>
                <a:spcPct val="0"/>
              </a:spcBef>
              <a:spcAft>
                <a:spcPct val="0"/>
              </a:spcAft>
              <a:defRPr kumimoji="1" sz="1200" b="1" kern="1200">
                <a:solidFill>
                  <a:schemeClr val="tx1"/>
                </a:solidFill>
                <a:latin typeface="Tahoma" pitchFamily="34" charset="0"/>
                <a:ea typeface="+mn-ea"/>
                <a:cs typeface="Arial" charset="0"/>
              </a:defRPr>
            </a:lvl3pPr>
            <a:lvl4pPr marL="1371600" algn="l" rtl="0" fontAlgn="base">
              <a:spcBef>
                <a:spcPct val="0"/>
              </a:spcBef>
              <a:spcAft>
                <a:spcPct val="0"/>
              </a:spcAft>
              <a:defRPr kumimoji="1" sz="1200" b="1" kern="1200">
                <a:solidFill>
                  <a:schemeClr val="tx1"/>
                </a:solidFill>
                <a:latin typeface="Tahoma" pitchFamily="34" charset="0"/>
                <a:ea typeface="+mn-ea"/>
                <a:cs typeface="Arial" charset="0"/>
              </a:defRPr>
            </a:lvl4pPr>
            <a:lvl5pPr marL="1828800" algn="l" rtl="0" fontAlgn="base">
              <a:spcBef>
                <a:spcPct val="0"/>
              </a:spcBef>
              <a:spcAft>
                <a:spcPct val="0"/>
              </a:spcAft>
              <a:defRPr kumimoji="1" sz="1200" b="1" kern="1200">
                <a:solidFill>
                  <a:schemeClr val="tx1"/>
                </a:solidFill>
                <a:latin typeface="Tahoma" pitchFamily="34" charset="0"/>
                <a:ea typeface="+mn-ea"/>
                <a:cs typeface="Arial" charset="0"/>
              </a:defRPr>
            </a:lvl5pPr>
            <a:lvl6pPr marL="2286000" algn="l" defTabSz="914400" rtl="0" eaLnBrk="1" latinLnBrk="0" hangingPunct="1">
              <a:defRPr kumimoji="1" sz="1200" b="1" kern="1200">
                <a:solidFill>
                  <a:schemeClr val="tx1"/>
                </a:solidFill>
                <a:latin typeface="Tahoma" pitchFamily="34" charset="0"/>
                <a:ea typeface="+mn-ea"/>
                <a:cs typeface="Arial" charset="0"/>
              </a:defRPr>
            </a:lvl6pPr>
            <a:lvl7pPr marL="2743200" algn="l" defTabSz="914400" rtl="0" eaLnBrk="1" latinLnBrk="0" hangingPunct="1">
              <a:defRPr kumimoji="1" sz="1200" b="1" kern="1200">
                <a:solidFill>
                  <a:schemeClr val="tx1"/>
                </a:solidFill>
                <a:latin typeface="Tahoma" pitchFamily="34" charset="0"/>
                <a:ea typeface="+mn-ea"/>
                <a:cs typeface="Arial" charset="0"/>
              </a:defRPr>
            </a:lvl7pPr>
            <a:lvl8pPr marL="3200400" algn="l" defTabSz="914400" rtl="0" eaLnBrk="1" latinLnBrk="0" hangingPunct="1">
              <a:defRPr kumimoji="1" sz="1200" b="1" kern="1200">
                <a:solidFill>
                  <a:schemeClr val="tx1"/>
                </a:solidFill>
                <a:latin typeface="Tahoma" pitchFamily="34" charset="0"/>
                <a:ea typeface="+mn-ea"/>
                <a:cs typeface="Arial" charset="0"/>
              </a:defRPr>
            </a:lvl8pPr>
            <a:lvl9pPr marL="3657600" algn="l" defTabSz="914400" rtl="0" eaLnBrk="1" latinLnBrk="0" hangingPunct="1">
              <a:defRPr kumimoji="1" sz="1200" b="1" kern="1200">
                <a:solidFill>
                  <a:schemeClr val="tx1"/>
                </a:solidFill>
                <a:latin typeface="Tahoma" pitchFamily="34" charset="0"/>
                <a:ea typeface="+mn-ea"/>
                <a:cs typeface="Arial" charset="0"/>
              </a:defRPr>
            </a:lvl9pPr>
          </a:lstStyle>
          <a:p>
            <a:fld id="{61F87616-661F-4148-8A4E-F15F227B454D}" type="slidenum">
              <a:rPr lang="en-GB" smtClean="0">
                <a:solidFill>
                  <a:srgbClr val="FFFFFF"/>
                </a:solidFill>
              </a:rPr>
              <a:pPr/>
              <a:t>44</a:t>
            </a:fld>
            <a:endParaRPr lang="en-GB" dirty="0">
              <a:solidFill>
                <a:srgbClr val="FFFFFF"/>
              </a:solidFill>
            </a:endParaRPr>
          </a:p>
        </p:txBody>
      </p:sp>
    </p:spTree>
    <p:extLst>
      <p:ext uri="{BB962C8B-B14F-4D97-AF65-F5344CB8AC3E}">
        <p14:creationId xmlns:p14="http://schemas.microsoft.com/office/powerpoint/2010/main" xmlns="" val="396222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285750"/>
            <a:ext cx="7374235" cy="4361947"/>
            <a:chOff x="1524000" y="119268"/>
            <a:chExt cx="7374235" cy="4361947"/>
          </a:xfrm>
        </p:grpSpPr>
        <p:cxnSp>
          <p:nvCxnSpPr>
            <p:cNvPr id="6" name="直接连接符 5"/>
            <p:cNvCxnSpPr/>
            <p:nvPr/>
          </p:nvCxnSpPr>
          <p:spPr>
            <a:xfrm>
              <a:off x="1524000" y="1047750"/>
              <a:ext cx="6408712"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524000" y="1657350"/>
              <a:ext cx="6408712"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524000" y="2647950"/>
              <a:ext cx="6408712"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24000" y="3867150"/>
              <a:ext cx="6408712"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156448" y="807101"/>
              <a:ext cx="736099" cy="369332"/>
            </a:xfrm>
            <a:prstGeom prst="rect">
              <a:avLst/>
            </a:prstGeom>
            <a:noFill/>
          </p:spPr>
          <p:txBody>
            <a:bodyPr wrap="none" rtlCol="0">
              <a:spAutoFit/>
            </a:bodyPr>
            <a:lstStyle/>
            <a:p>
              <a:r>
                <a:rPr lang="en-US" dirty="0" smtClean="0">
                  <a:solidFill>
                    <a:prstClr val="white"/>
                  </a:solidFill>
                </a:rPr>
                <a:t>500m</a:t>
              </a:r>
              <a:endParaRPr lang="en-US" dirty="0">
                <a:solidFill>
                  <a:prstClr val="white"/>
                </a:solidFill>
              </a:endParaRPr>
            </a:p>
          </p:txBody>
        </p:sp>
        <p:sp>
          <p:nvSpPr>
            <p:cNvPr id="17" name="TextBox 16"/>
            <p:cNvSpPr txBox="1"/>
            <p:nvPr/>
          </p:nvSpPr>
          <p:spPr>
            <a:xfrm>
              <a:off x="8046720" y="1461143"/>
              <a:ext cx="851515" cy="369332"/>
            </a:xfrm>
            <a:prstGeom prst="rect">
              <a:avLst/>
            </a:prstGeom>
            <a:noFill/>
          </p:spPr>
          <p:txBody>
            <a:bodyPr wrap="none" rtlCol="0">
              <a:spAutoFit/>
            </a:bodyPr>
            <a:lstStyle/>
            <a:p>
              <a:r>
                <a:rPr lang="en-US" dirty="0" smtClean="0">
                  <a:solidFill>
                    <a:prstClr val="white"/>
                  </a:solidFill>
                </a:rPr>
                <a:t>1700m</a:t>
              </a:r>
              <a:endParaRPr lang="en-US" dirty="0">
                <a:solidFill>
                  <a:prstClr val="white"/>
                </a:solidFill>
              </a:endParaRPr>
            </a:p>
          </p:txBody>
        </p:sp>
        <p:sp>
          <p:nvSpPr>
            <p:cNvPr id="18" name="TextBox 17"/>
            <p:cNvSpPr txBox="1"/>
            <p:nvPr/>
          </p:nvSpPr>
          <p:spPr>
            <a:xfrm>
              <a:off x="8046720" y="2495550"/>
              <a:ext cx="851515" cy="369332"/>
            </a:xfrm>
            <a:prstGeom prst="rect">
              <a:avLst/>
            </a:prstGeom>
            <a:noFill/>
          </p:spPr>
          <p:txBody>
            <a:bodyPr wrap="none" rtlCol="0">
              <a:spAutoFit/>
            </a:bodyPr>
            <a:lstStyle/>
            <a:p>
              <a:r>
                <a:rPr lang="en-US" dirty="0">
                  <a:solidFill>
                    <a:prstClr val="white"/>
                  </a:solidFill>
                </a:rPr>
                <a:t>2</a:t>
              </a:r>
              <a:r>
                <a:rPr lang="en-US" dirty="0" smtClean="0">
                  <a:solidFill>
                    <a:prstClr val="white"/>
                  </a:solidFill>
                </a:rPr>
                <a:t>700m</a:t>
              </a:r>
              <a:endParaRPr lang="en-US" dirty="0">
                <a:solidFill>
                  <a:prstClr val="white"/>
                </a:solidFill>
              </a:endParaRPr>
            </a:p>
          </p:txBody>
        </p:sp>
        <p:sp>
          <p:nvSpPr>
            <p:cNvPr id="19" name="TextBox 18"/>
            <p:cNvSpPr txBox="1"/>
            <p:nvPr/>
          </p:nvSpPr>
          <p:spPr>
            <a:xfrm>
              <a:off x="8046720" y="3621383"/>
              <a:ext cx="851515" cy="369332"/>
            </a:xfrm>
            <a:prstGeom prst="rect">
              <a:avLst/>
            </a:prstGeom>
            <a:noFill/>
          </p:spPr>
          <p:txBody>
            <a:bodyPr wrap="none" rtlCol="0">
              <a:spAutoFit/>
            </a:bodyPr>
            <a:lstStyle/>
            <a:p>
              <a:r>
                <a:rPr lang="en-US" dirty="0" smtClean="0">
                  <a:solidFill>
                    <a:prstClr val="white"/>
                  </a:solidFill>
                </a:rPr>
                <a:t>5700m</a:t>
              </a:r>
              <a:endParaRPr lang="en-US" dirty="0">
                <a:solidFill>
                  <a:prstClr val="white"/>
                </a:solidFill>
              </a:endParaRPr>
            </a:p>
          </p:txBody>
        </p:sp>
        <p:sp>
          <p:nvSpPr>
            <p:cNvPr id="5" name="TextBox 4"/>
            <p:cNvSpPr txBox="1"/>
            <p:nvPr/>
          </p:nvSpPr>
          <p:spPr>
            <a:xfrm>
              <a:off x="3707904" y="119268"/>
              <a:ext cx="1584176" cy="461665"/>
            </a:xfrm>
            <a:prstGeom prst="rect">
              <a:avLst/>
            </a:prstGeom>
            <a:noFill/>
          </p:spPr>
          <p:txBody>
            <a:bodyPr wrap="square" rtlCol="0">
              <a:spAutoFit/>
            </a:bodyPr>
            <a:lstStyle/>
            <a:p>
              <a:r>
                <a:rPr lang="en-US" sz="2400" b="1" dirty="0" smtClean="0">
                  <a:solidFill>
                    <a:prstClr val="white"/>
                  </a:solidFill>
                </a:rPr>
                <a:t>Model</a:t>
              </a:r>
              <a:endParaRPr lang="en-US" b="1" dirty="0">
                <a:solidFill>
                  <a:prstClr val="white"/>
                </a:solidFill>
              </a:endParaRPr>
            </a:p>
          </p:txBody>
        </p:sp>
        <p:sp>
          <p:nvSpPr>
            <p:cNvPr id="20" name="TextBox 19"/>
            <p:cNvSpPr txBox="1"/>
            <p:nvPr/>
          </p:nvSpPr>
          <p:spPr>
            <a:xfrm>
              <a:off x="2926080" y="590550"/>
              <a:ext cx="4267200" cy="461665"/>
            </a:xfrm>
            <a:prstGeom prst="rect">
              <a:avLst/>
            </a:prstGeom>
            <a:noFill/>
          </p:spPr>
          <p:txBody>
            <a:bodyPr wrap="square" rtlCol="0">
              <a:spAutoFit/>
            </a:bodyPr>
            <a:lstStyle/>
            <a:p>
              <a:r>
                <a:rPr lang="en-US" sz="2400" dirty="0" smtClean="0">
                  <a:solidFill>
                    <a:prstClr val="white"/>
                  </a:solidFill>
                </a:rPr>
                <a:t>V=1500m/s   </a:t>
              </a:r>
              <a:r>
                <a:rPr lang="en-US" sz="2400" dirty="0" err="1" smtClean="0">
                  <a:solidFill>
                    <a:prstClr val="white"/>
                  </a:solidFill>
                </a:rPr>
                <a:t>ρ</a:t>
              </a:r>
              <a:r>
                <a:rPr lang="en-US" sz="2400" dirty="0" smtClean="0">
                  <a:solidFill>
                    <a:prstClr val="white"/>
                  </a:solidFill>
                </a:rPr>
                <a:t>=1.0g/cm</a:t>
              </a:r>
              <a:r>
                <a:rPr lang="en-US" sz="2400" baseline="30000" dirty="0" smtClean="0">
                  <a:solidFill>
                    <a:prstClr val="white"/>
                  </a:solidFill>
                </a:rPr>
                <a:t>3</a:t>
              </a:r>
              <a:endParaRPr lang="en-US" baseline="30000" dirty="0">
                <a:solidFill>
                  <a:prstClr val="white"/>
                </a:solidFill>
              </a:endParaRPr>
            </a:p>
          </p:txBody>
        </p:sp>
        <p:sp>
          <p:nvSpPr>
            <p:cNvPr id="21" name="TextBox 20"/>
            <p:cNvSpPr txBox="1"/>
            <p:nvPr/>
          </p:nvSpPr>
          <p:spPr>
            <a:xfrm>
              <a:off x="2926080" y="1200150"/>
              <a:ext cx="4267200" cy="461665"/>
            </a:xfrm>
            <a:prstGeom prst="rect">
              <a:avLst/>
            </a:prstGeom>
            <a:noFill/>
          </p:spPr>
          <p:txBody>
            <a:bodyPr wrap="square" rtlCol="0">
              <a:spAutoFit/>
            </a:bodyPr>
            <a:lstStyle/>
            <a:p>
              <a:r>
                <a:rPr lang="en-US" sz="2400" dirty="0" smtClean="0">
                  <a:solidFill>
                    <a:prstClr val="white"/>
                  </a:solidFill>
                </a:rPr>
                <a:t>V=1</a:t>
              </a:r>
              <a:r>
                <a:rPr lang="en-US" altLang="zh-CN" sz="2400" dirty="0" smtClean="0">
                  <a:solidFill>
                    <a:prstClr val="white"/>
                  </a:solidFill>
                </a:rPr>
                <a:t>7</a:t>
              </a:r>
              <a:r>
                <a:rPr lang="en-US" sz="2400" dirty="0" smtClean="0">
                  <a:solidFill>
                    <a:prstClr val="white"/>
                  </a:solidFill>
                </a:rPr>
                <a:t>00m/s   </a:t>
              </a:r>
              <a:r>
                <a:rPr lang="en-US" sz="2400" dirty="0" err="1" smtClean="0">
                  <a:solidFill>
                    <a:prstClr val="white"/>
                  </a:solidFill>
                </a:rPr>
                <a:t>ρ</a:t>
              </a:r>
              <a:r>
                <a:rPr lang="en-US" sz="2400" dirty="0" smtClean="0">
                  <a:solidFill>
                    <a:prstClr val="white"/>
                  </a:solidFill>
                </a:rPr>
                <a:t>=1.</a:t>
              </a:r>
              <a:r>
                <a:rPr lang="en-US" altLang="zh-CN" sz="2400" dirty="0" smtClean="0">
                  <a:solidFill>
                    <a:prstClr val="white"/>
                  </a:solidFill>
                </a:rPr>
                <a:t>8</a:t>
              </a:r>
              <a:r>
                <a:rPr lang="en-US" sz="2400" dirty="0" smtClean="0">
                  <a:solidFill>
                    <a:prstClr val="white"/>
                  </a:solidFill>
                </a:rPr>
                <a:t>g/cm</a:t>
              </a:r>
              <a:r>
                <a:rPr lang="en-US" sz="2400" baseline="30000" dirty="0" smtClean="0">
                  <a:solidFill>
                    <a:prstClr val="white"/>
                  </a:solidFill>
                </a:rPr>
                <a:t>3</a:t>
              </a:r>
              <a:endParaRPr lang="en-US" baseline="30000" dirty="0">
                <a:solidFill>
                  <a:prstClr val="white"/>
                </a:solidFill>
              </a:endParaRPr>
            </a:p>
          </p:txBody>
        </p:sp>
        <p:sp>
          <p:nvSpPr>
            <p:cNvPr id="22" name="TextBox 21"/>
            <p:cNvSpPr txBox="1"/>
            <p:nvPr/>
          </p:nvSpPr>
          <p:spPr>
            <a:xfrm>
              <a:off x="2926080" y="1962150"/>
              <a:ext cx="4267200" cy="461665"/>
            </a:xfrm>
            <a:prstGeom prst="rect">
              <a:avLst/>
            </a:prstGeom>
            <a:noFill/>
          </p:spPr>
          <p:txBody>
            <a:bodyPr wrap="square" rtlCol="0">
              <a:spAutoFit/>
            </a:bodyPr>
            <a:lstStyle/>
            <a:p>
              <a:r>
                <a:rPr lang="en-US" sz="2400" dirty="0" smtClean="0">
                  <a:solidFill>
                    <a:prstClr val="white"/>
                  </a:solidFill>
                </a:rPr>
                <a:t>V=1</a:t>
              </a:r>
              <a:r>
                <a:rPr lang="en-US" altLang="zh-CN" sz="2400" dirty="0" smtClean="0">
                  <a:solidFill>
                    <a:prstClr val="white"/>
                  </a:solidFill>
                </a:rPr>
                <a:t>7</a:t>
              </a:r>
              <a:r>
                <a:rPr lang="en-US" sz="2400" dirty="0" smtClean="0">
                  <a:solidFill>
                    <a:prstClr val="white"/>
                  </a:solidFill>
                </a:rPr>
                <a:t>00m/s   </a:t>
              </a:r>
              <a:r>
                <a:rPr lang="en-US" sz="2400" dirty="0" err="1" smtClean="0">
                  <a:solidFill>
                    <a:prstClr val="white"/>
                  </a:solidFill>
                </a:rPr>
                <a:t>ρ</a:t>
              </a:r>
              <a:r>
                <a:rPr lang="en-US" sz="2400" dirty="0" smtClean="0">
                  <a:solidFill>
                    <a:prstClr val="white"/>
                  </a:solidFill>
                </a:rPr>
                <a:t>=1.0g/cm</a:t>
              </a:r>
              <a:r>
                <a:rPr lang="en-US" sz="2400" baseline="30000" dirty="0" smtClean="0">
                  <a:solidFill>
                    <a:prstClr val="white"/>
                  </a:solidFill>
                </a:rPr>
                <a:t>3</a:t>
              </a:r>
              <a:endParaRPr lang="en-US" baseline="30000" dirty="0">
                <a:solidFill>
                  <a:prstClr val="white"/>
                </a:solidFill>
              </a:endParaRPr>
            </a:p>
          </p:txBody>
        </p:sp>
        <p:sp>
          <p:nvSpPr>
            <p:cNvPr id="23" name="TextBox 22"/>
            <p:cNvSpPr txBox="1"/>
            <p:nvPr/>
          </p:nvSpPr>
          <p:spPr>
            <a:xfrm>
              <a:off x="2926080" y="2800350"/>
              <a:ext cx="4267200" cy="461665"/>
            </a:xfrm>
            <a:prstGeom prst="rect">
              <a:avLst/>
            </a:prstGeom>
            <a:noFill/>
          </p:spPr>
          <p:txBody>
            <a:bodyPr wrap="square" rtlCol="0">
              <a:spAutoFit/>
            </a:bodyPr>
            <a:lstStyle/>
            <a:p>
              <a:r>
                <a:rPr lang="en-US" sz="2400" dirty="0" smtClean="0">
                  <a:solidFill>
                    <a:prstClr val="white"/>
                  </a:solidFill>
                </a:rPr>
                <a:t>V=</a:t>
              </a:r>
              <a:r>
                <a:rPr lang="en-US" altLang="zh-CN" sz="2400" dirty="0" smtClean="0">
                  <a:solidFill>
                    <a:prstClr val="white"/>
                  </a:solidFill>
                </a:rPr>
                <a:t>3</a:t>
              </a:r>
              <a:r>
                <a:rPr lang="en-US" sz="2400" dirty="0" smtClean="0">
                  <a:solidFill>
                    <a:prstClr val="white"/>
                  </a:solidFill>
                </a:rPr>
                <a:t>500m/s   </a:t>
              </a:r>
              <a:r>
                <a:rPr lang="en-US" sz="2400" dirty="0" err="1" smtClean="0">
                  <a:solidFill>
                    <a:prstClr val="white"/>
                  </a:solidFill>
                </a:rPr>
                <a:t>ρ</a:t>
              </a:r>
              <a:r>
                <a:rPr lang="en-US" sz="2400" dirty="0" smtClean="0">
                  <a:solidFill>
                    <a:prstClr val="white"/>
                  </a:solidFill>
                </a:rPr>
                <a:t>=</a:t>
              </a:r>
              <a:r>
                <a:rPr lang="en-US" altLang="zh-CN" sz="2400" dirty="0" smtClean="0">
                  <a:solidFill>
                    <a:prstClr val="white"/>
                  </a:solidFill>
                </a:rPr>
                <a:t>4</a:t>
              </a:r>
              <a:r>
                <a:rPr lang="en-US" sz="2400" dirty="0" smtClean="0">
                  <a:solidFill>
                    <a:prstClr val="white"/>
                  </a:solidFill>
                </a:rPr>
                <a:t>.0g/cm</a:t>
              </a:r>
              <a:r>
                <a:rPr lang="en-US" sz="2400" baseline="30000" dirty="0" smtClean="0">
                  <a:solidFill>
                    <a:prstClr val="white"/>
                  </a:solidFill>
                </a:rPr>
                <a:t>3</a:t>
              </a:r>
              <a:endParaRPr lang="en-US" baseline="30000" dirty="0">
                <a:solidFill>
                  <a:prstClr val="white"/>
                </a:solidFill>
              </a:endParaRPr>
            </a:p>
          </p:txBody>
        </p:sp>
        <p:sp>
          <p:nvSpPr>
            <p:cNvPr id="24" name="TextBox 23"/>
            <p:cNvSpPr txBox="1"/>
            <p:nvPr/>
          </p:nvSpPr>
          <p:spPr>
            <a:xfrm>
              <a:off x="2926080" y="4019550"/>
              <a:ext cx="4267200" cy="461665"/>
            </a:xfrm>
            <a:prstGeom prst="rect">
              <a:avLst/>
            </a:prstGeom>
            <a:noFill/>
          </p:spPr>
          <p:txBody>
            <a:bodyPr wrap="square" rtlCol="0">
              <a:spAutoFit/>
            </a:bodyPr>
            <a:lstStyle/>
            <a:p>
              <a:r>
                <a:rPr lang="en-US" sz="2400" dirty="0" smtClean="0">
                  <a:solidFill>
                    <a:prstClr val="white"/>
                  </a:solidFill>
                </a:rPr>
                <a:t>V=5</a:t>
              </a:r>
              <a:r>
                <a:rPr lang="en-US" altLang="zh-CN" sz="2400" dirty="0" smtClean="0">
                  <a:solidFill>
                    <a:prstClr val="white"/>
                  </a:solidFill>
                </a:rPr>
                <a:t>0</a:t>
              </a:r>
              <a:r>
                <a:rPr lang="en-US" sz="2400" dirty="0" smtClean="0">
                  <a:solidFill>
                    <a:prstClr val="white"/>
                  </a:solidFill>
                </a:rPr>
                <a:t>00m/s   </a:t>
              </a:r>
              <a:r>
                <a:rPr lang="en-US" sz="2400" dirty="0" err="1" smtClean="0">
                  <a:solidFill>
                    <a:prstClr val="white"/>
                  </a:solidFill>
                </a:rPr>
                <a:t>ρ</a:t>
              </a:r>
              <a:r>
                <a:rPr lang="en-US" sz="2400" dirty="0" smtClean="0">
                  <a:solidFill>
                    <a:prstClr val="white"/>
                  </a:solidFill>
                </a:rPr>
                <a:t>=</a:t>
              </a:r>
              <a:r>
                <a:rPr lang="en-US" altLang="zh-CN" sz="2400" dirty="0" smtClean="0">
                  <a:solidFill>
                    <a:prstClr val="white"/>
                  </a:solidFill>
                </a:rPr>
                <a:t>4</a:t>
              </a:r>
              <a:r>
                <a:rPr lang="en-US" sz="2400" dirty="0" smtClean="0">
                  <a:solidFill>
                    <a:prstClr val="white"/>
                  </a:solidFill>
                </a:rPr>
                <a:t>.0g/cm</a:t>
              </a:r>
              <a:r>
                <a:rPr lang="en-US" sz="2400" baseline="30000" dirty="0" smtClean="0">
                  <a:solidFill>
                    <a:prstClr val="white"/>
                  </a:solidFill>
                </a:rPr>
                <a:t>3</a:t>
              </a:r>
              <a:endParaRPr lang="en-US" baseline="30000" dirty="0">
                <a:solidFill>
                  <a:prstClr val="white"/>
                </a:solidFill>
              </a:endParaRPr>
            </a:p>
          </p:txBody>
        </p:sp>
      </p:grpSp>
      <p:sp>
        <p:nvSpPr>
          <p:cNvPr id="2" name="TextBox 1"/>
          <p:cNvSpPr txBox="1"/>
          <p:nvPr/>
        </p:nvSpPr>
        <p:spPr>
          <a:xfrm>
            <a:off x="6859101" y="4298978"/>
            <a:ext cx="1959191" cy="369332"/>
          </a:xfrm>
          <a:prstGeom prst="rect">
            <a:avLst/>
          </a:prstGeom>
          <a:noFill/>
        </p:spPr>
        <p:txBody>
          <a:bodyPr wrap="none" rtlCol="0">
            <a:spAutoFit/>
          </a:bodyPr>
          <a:lstStyle/>
          <a:p>
            <a:r>
              <a:rPr lang="en-US" dirty="0" err="1" smtClean="0"/>
              <a:t>Yanglei</a:t>
            </a:r>
            <a:r>
              <a:rPr lang="en-US" dirty="0" smtClean="0"/>
              <a:t> </a:t>
            </a:r>
            <a:r>
              <a:rPr lang="en-US" dirty="0" err="1" smtClean="0"/>
              <a:t>Zou</a:t>
            </a:r>
            <a:r>
              <a:rPr lang="en-US" dirty="0" smtClean="0"/>
              <a:t> 2013</a:t>
            </a:r>
            <a:endParaRPr lang="en-US" dirty="0"/>
          </a:p>
        </p:txBody>
      </p:sp>
    </p:spTree>
    <p:extLst>
      <p:ext uri="{BB962C8B-B14F-4D97-AF65-F5344CB8AC3E}">
        <p14:creationId xmlns:p14="http://schemas.microsoft.com/office/powerpoint/2010/main" xmlns="" val="2271760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0" y="548640"/>
            <a:ext cx="9144000" cy="2933700"/>
          </a:xfrm>
          <a:prstGeom prst="rect">
            <a:avLst/>
          </a:prstGeom>
        </p:spPr>
      </p:pic>
      <p:sp>
        <p:nvSpPr>
          <p:cNvPr id="4" name="Slide Number Placeholder 3"/>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46</a:t>
            </a:fld>
            <a:endParaRPr lang="en-US" sz="1400" b="1" dirty="0">
              <a:solidFill>
                <a:srgbClr val="FFFFFF"/>
              </a:solidFill>
            </a:endParaRPr>
          </a:p>
        </p:txBody>
      </p:sp>
      <p:sp>
        <p:nvSpPr>
          <p:cNvPr id="12" name="矩形 29"/>
          <p:cNvSpPr/>
          <p:nvPr/>
        </p:nvSpPr>
        <p:spPr>
          <a:xfrm>
            <a:off x="6477000" y="28003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13" name="矩形 30"/>
          <p:cNvSpPr/>
          <p:nvPr/>
        </p:nvSpPr>
        <p:spPr>
          <a:xfrm>
            <a:off x="7010400" y="23431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
        <p:nvSpPr>
          <p:cNvPr id="14" name="矩形 27"/>
          <p:cNvSpPr/>
          <p:nvPr/>
        </p:nvSpPr>
        <p:spPr>
          <a:xfrm>
            <a:off x="4038600" y="819150"/>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15" name="矩形 28"/>
          <p:cNvSpPr/>
          <p:nvPr/>
        </p:nvSpPr>
        <p:spPr>
          <a:xfrm>
            <a:off x="2133600" y="12763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17" name="TextBox 16"/>
          <p:cNvSpPr txBox="1"/>
          <p:nvPr/>
        </p:nvSpPr>
        <p:spPr>
          <a:xfrm>
            <a:off x="1281190" y="4737040"/>
            <a:ext cx="486264" cy="400110"/>
          </a:xfrm>
          <a:prstGeom prst="rect">
            <a:avLst/>
          </a:prstGeom>
          <a:noFill/>
        </p:spPr>
        <p:txBody>
          <a:bodyPr wrap="none" rtlCol="0">
            <a:spAutoFit/>
          </a:bodyPr>
          <a:lstStyle/>
          <a:p>
            <a:r>
              <a:rPr lang="en-US" sz="2000" b="1" i="1" dirty="0" smtClean="0">
                <a:solidFill>
                  <a:prstClr val="white"/>
                </a:solidFill>
              </a:rPr>
              <a:t>P</a:t>
            </a:r>
            <a:r>
              <a:rPr lang="en-US" sz="2000" b="1" i="1" baseline="-25000" dirty="0" smtClean="0">
                <a:solidFill>
                  <a:prstClr val="white"/>
                </a:solidFill>
              </a:rPr>
              <a:t>3</a:t>
            </a:r>
            <a:endParaRPr lang="en-US" sz="2000" b="1" i="1" dirty="0" smtClean="0">
              <a:solidFill>
                <a:prstClr val="white"/>
              </a:solidFill>
            </a:endParaRPr>
          </a:p>
        </p:txBody>
      </p:sp>
      <p:sp>
        <p:nvSpPr>
          <p:cNvPr id="18" name="矩形 22"/>
          <p:cNvSpPr/>
          <p:nvPr/>
        </p:nvSpPr>
        <p:spPr>
          <a:xfrm>
            <a:off x="2133600" y="4737040"/>
            <a:ext cx="828070" cy="400110"/>
          </a:xfrm>
          <a:prstGeom prst="rect">
            <a:avLst/>
          </a:prstGeom>
        </p:spPr>
        <p:txBody>
          <a:bodyPr wrap="none">
            <a:spAutoFit/>
          </a:bodyPr>
          <a:lstStyle/>
          <a:p>
            <a:r>
              <a:rPr lang="en-US" sz="2000" b="1" i="1" dirty="0">
                <a:solidFill>
                  <a:prstClr val="white"/>
                </a:solidFill>
              </a:rPr>
              <a:t>IM</a:t>
            </a:r>
            <a:r>
              <a:rPr lang="en-US" sz="2000" b="1" i="1" baseline="-25000" dirty="0">
                <a:solidFill>
                  <a:prstClr val="white"/>
                </a:solidFill>
              </a:rPr>
              <a:t>212</a:t>
            </a:r>
            <a:endParaRPr lang="en-US" sz="2000" b="1" i="1" dirty="0">
              <a:solidFill>
                <a:prstClr val="white"/>
              </a:solidFill>
            </a:endParaRPr>
          </a:p>
        </p:txBody>
      </p:sp>
      <p:cxnSp>
        <p:nvCxnSpPr>
          <p:cNvPr id="19"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48"/>
          <p:cNvSpPr/>
          <p:nvPr/>
        </p:nvSpPr>
        <p:spPr>
          <a:xfrm>
            <a:off x="3048000" y="4737040"/>
            <a:ext cx="828070" cy="400110"/>
          </a:xfrm>
          <a:prstGeom prst="rect">
            <a:avLst/>
          </a:prstGeom>
        </p:spPr>
        <p:txBody>
          <a:bodyPr wrap="none">
            <a:spAutoFit/>
          </a:bodyPr>
          <a:lstStyle/>
          <a:p>
            <a:r>
              <a:rPr lang="en-US" sz="2000" b="1" i="1" dirty="0">
                <a:solidFill>
                  <a:prstClr val="white"/>
                </a:solidFill>
              </a:rPr>
              <a:t>IM</a:t>
            </a:r>
            <a:r>
              <a:rPr lang="en-US" sz="2000" b="1" i="1" baseline="-25000" dirty="0">
                <a:solidFill>
                  <a:prstClr val="white"/>
                </a:solidFill>
              </a:rPr>
              <a:t>213</a:t>
            </a:r>
            <a:endParaRPr lang="en-US" sz="2000" b="1" i="1" dirty="0">
              <a:solidFill>
                <a:prstClr val="white"/>
              </a:solidFill>
            </a:endParaRPr>
          </a:p>
        </p:txBody>
      </p:sp>
      <p:sp>
        <p:nvSpPr>
          <p:cNvPr id="22" name="矩形 49"/>
          <p:cNvSpPr/>
          <p:nvPr/>
        </p:nvSpPr>
        <p:spPr>
          <a:xfrm>
            <a:off x="4038600" y="4737040"/>
            <a:ext cx="828070" cy="400110"/>
          </a:xfrm>
          <a:prstGeom prst="rect">
            <a:avLst/>
          </a:prstGeom>
        </p:spPr>
        <p:txBody>
          <a:bodyPr wrap="none">
            <a:spAutoFit/>
          </a:bodyPr>
          <a:lstStyle/>
          <a:p>
            <a:r>
              <a:rPr lang="en-US" sz="2000" b="1" i="1" dirty="0">
                <a:solidFill>
                  <a:prstClr val="white"/>
                </a:solidFill>
              </a:rPr>
              <a:t>IM</a:t>
            </a:r>
            <a:r>
              <a:rPr lang="en-US" sz="2000" b="1" i="1" baseline="-25000" dirty="0">
                <a:solidFill>
                  <a:prstClr val="white"/>
                </a:solidFill>
              </a:rPr>
              <a:t>312</a:t>
            </a:r>
            <a:endParaRPr lang="en-US" sz="2000" b="1" i="1" dirty="0">
              <a:solidFill>
                <a:prstClr val="white"/>
              </a:solidFill>
            </a:endParaRPr>
          </a:p>
        </p:txBody>
      </p:sp>
      <p:sp>
        <p:nvSpPr>
          <p:cNvPr id="23" name="矩形 50"/>
          <p:cNvSpPr/>
          <p:nvPr/>
        </p:nvSpPr>
        <p:spPr>
          <a:xfrm>
            <a:off x="5108448" y="4737040"/>
            <a:ext cx="828070" cy="400110"/>
          </a:xfrm>
          <a:prstGeom prst="rect">
            <a:avLst/>
          </a:prstGeom>
        </p:spPr>
        <p:txBody>
          <a:bodyPr wrap="none">
            <a:spAutoFit/>
          </a:bodyPr>
          <a:lstStyle/>
          <a:p>
            <a:r>
              <a:rPr lang="en-US" sz="2000" b="1" i="1" dirty="0">
                <a:solidFill>
                  <a:prstClr val="white"/>
                </a:solidFill>
              </a:rPr>
              <a:t>IM</a:t>
            </a:r>
            <a:r>
              <a:rPr lang="en-US" sz="2000" b="1" i="1" baseline="-25000" dirty="0">
                <a:solidFill>
                  <a:prstClr val="white"/>
                </a:solidFill>
              </a:rPr>
              <a:t>323</a:t>
            </a:r>
            <a:endParaRPr lang="en-US" sz="2000" b="1" i="1" dirty="0">
              <a:solidFill>
                <a:prstClr val="white"/>
              </a:solidFill>
            </a:endParaRPr>
          </a:p>
        </p:txBody>
      </p:sp>
      <p:cxnSp>
        <p:nvCxnSpPr>
          <p:cNvPr id="24"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直接连接符 52"/>
          <p:cNvCxnSpPr>
            <a:stCxn id="44"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4783" y="4005803"/>
            <a:ext cx="364374" cy="400110"/>
          </a:xfrm>
          <a:prstGeom prst="rect">
            <a:avLst/>
          </a:prstGeom>
          <a:noFill/>
        </p:spPr>
        <p:txBody>
          <a:bodyPr wrap="none" rtlCol="0">
            <a:spAutoFit/>
          </a:bodyPr>
          <a:lstStyle/>
          <a:p>
            <a:r>
              <a:rPr lang="en-US" sz="2000" b="1" i="1">
                <a:solidFill>
                  <a:prstClr val="white"/>
                </a:solidFill>
              </a:rPr>
              <a:t>1</a:t>
            </a:r>
            <a:endParaRPr lang="en-US" sz="2000" b="1" i="1" smtClean="0">
              <a:solidFill>
                <a:prstClr val="white"/>
              </a:solidFill>
            </a:endParaRPr>
          </a:p>
        </p:txBody>
      </p:sp>
      <p:sp>
        <p:nvSpPr>
          <p:cNvPr id="44" name="TextBox 43"/>
          <p:cNvSpPr txBox="1"/>
          <p:nvPr/>
        </p:nvSpPr>
        <p:spPr>
          <a:xfrm>
            <a:off x="594783" y="4280123"/>
            <a:ext cx="364374" cy="400110"/>
          </a:xfrm>
          <a:prstGeom prst="rect">
            <a:avLst/>
          </a:prstGeom>
          <a:noFill/>
        </p:spPr>
        <p:txBody>
          <a:bodyPr wrap="none" rtlCol="0">
            <a:spAutoFit/>
          </a:bodyPr>
          <a:lstStyle/>
          <a:p>
            <a:r>
              <a:rPr lang="en-US" sz="2000" b="1" i="1" smtClean="0">
                <a:solidFill>
                  <a:prstClr val="white"/>
                </a:solidFill>
              </a:rPr>
              <a:t>2</a:t>
            </a:r>
          </a:p>
        </p:txBody>
      </p:sp>
      <p:sp>
        <p:nvSpPr>
          <p:cNvPr id="45" name="TextBox 44"/>
          <p:cNvSpPr txBox="1"/>
          <p:nvPr/>
        </p:nvSpPr>
        <p:spPr>
          <a:xfrm>
            <a:off x="594783" y="4485863"/>
            <a:ext cx="364374" cy="400110"/>
          </a:xfrm>
          <a:prstGeom prst="rect">
            <a:avLst/>
          </a:prstGeom>
          <a:noFill/>
        </p:spPr>
        <p:txBody>
          <a:bodyPr wrap="none" rtlCol="0">
            <a:spAutoFit/>
          </a:bodyPr>
          <a:lstStyle/>
          <a:p>
            <a:r>
              <a:rPr lang="en-US" sz="2000" b="1" i="1" smtClean="0">
                <a:solidFill>
                  <a:prstClr val="white"/>
                </a:solidFill>
              </a:rPr>
              <a:t>3</a:t>
            </a:r>
          </a:p>
        </p:txBody>
      </p:sp>
      <p:sp>
        <p:nvSpPr>
          <p:cNvPr id="46" name="TextBox 45"/>
          <p:cNvSpPr txBox="1"/>
          <p:nvPr/>
        </p:nvSpPr>
        <p:spPr>
          <a:xfrm>
            <a:off x="0" y="0"/>
            <a:ext cx="8672567" cy="523220"/>
          </a:xfrm>
          <a:prstGeom prst="rect">
            <a:avLst/>
          </a:prstGeom>
          <a:noFill/>
        </p:spPr>
        <p:txBody>
          <a:bodyPr wrap="none" rtlCol="0">
            <a:spAutoFit/>
          </a:bodyPr>
          <a:lstStyle/>
          <a:p>
            <a:pPr algn="ctr"/>
            <a:r>
              <a:rPr lang="en-US" sz="2800" dirty="0">
                <a:solidFill>
                  <a:prstClr val="white"/>
                </a:solidFill>
              </a:rPr>
              <a:t>A</a:t>
            </a:r>
            <a:r>
              <a:rPr lang="en-US" sz="2800" dirty="0" smtClean="0">
                <a:solidFill>
                  <a:prstClr val="white"/>
                </a:solidFill>
              </a:rPr>
              <a:t>ttenuation algorithm for internal multiples from ISS</a:t>
            </a:r>
            <a:endParaRPr lang="en-US" sz="2800" dirty="0">
              <a:solidFill>
                <a:prstClr val="white"/>
              </a:solidFill>
            </a:endParaRPr>
          </a:p>
        </p:txBody>
      </p:sp>
      <p:sp>
        <p:nvSpPr>
          <p:cNvPr id="48" name="TextBox 47"/>
          <p:cNvSpPr txBox="1"/>
          <p:nvPr/>
        </p:nvSpPr>
        <p:spPr>
          <a:xfrm>
            <a:off x="6859101" y="4298978"/>
            <a:ext cx="1959191" cy="369332"/>
          </a:xfrm>
          <a:prstGeom prst="rect">
            <a:avLst/>
          </a:prstGeom>
          <a:noFill/>
        </p:spPr>
        <p:txBody>
          <a:bodyPr wrap="none" rtlCol="0">
            <a:spAutoFit/>
          </a:bodyPr>
          <a:lstStyle/>
          <a:p>
            <a:r>
              <a:rPr lang="en-US" dirty="0" err="1" smtClean="0"/>
              <a:t>Yanglei</a:t>
            </a:r>
            <a:r>
              <a:rPr lang="en-US" dirty="0" smtClean="0"/>
              <a:t> </a:t>
            </a:r>
            <a:r>
              <a:rPr lang="en-US" dirty="0" err="1" smtClean="0"/>
              <a:t>Zou</a:t>
            </a:r>
            <a:r>
              <a:rPr lang="en-US" dirty="0" smtClean="0"/>
              <a:t> 2013</a:t>
            </a:r>
            <a:endParaRPr lang="en-US" dirty="0"/>
          </a:p>
        </p:txBody>
      </p:sp>
    </p:spTree>
    <p:extLst>
      <p:ext uri="{BB962C8B-B14F-4D97-AF65-F5344CB8AC3E}">
        <p14:creationId xmlns:p14="http://schemas.microsoft.com/office/powerpoint/2010/main" xmlns="" val="663883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47</a:t>
            </a:fld>
            <a:endParaRPr lang="en-US" sz="1400" b="1" dirty="0">
              <a:solidFill>
                <a:srgbClr val="FFFFFF"/>
              </a:solidFill>
            </a:endParaRPr>
          </a:p>
        </p:txBody>
      </p:sp>
      <p:pic>
        <p:nvPicPr>
          <p:cNvPr id="8" name="Picture 7"/>
          <p:cNvPicPr>
            <a:picLocks noChangeAspect="1"/>
          </p:cNvPicPr>
          <p:nvPr/>
        </p:nvPicPr>
        <p:blipFill>
          <a:blip r:embed="rId2" cstate="print"/>
          <a:stretch>
            <a:fillRect/>
          </a:stretch>
        </p:blipFill>
        <p:spPr>
          <a:xfrm>
            <a:off x="0" y="548640"/>
            <a:ext cx="9144000" cy="2933700"/>
          </a:xfrm>
          <a:prstGeom prst="rect">
            <a:avLst/>
          </a:prstGeom>
        </p:spPr>
      </p:pic>
      <p:sp>
        <p:nvSpPr>
          <p:cNvPr id="9" name="矩形 29"/>
          <p:cNvSpPr/>
          <p:nvPr/>
        </p:nvSpPr>
        <p:spPr>
          <a:xfrm>
            <a:off x="6477000" y="2800350"/>
            <a:ext cx="1744701" cy="369332"/>
          </a:xfrm>
          <a:prstGeom prst="rect">
            <a:avLst/>
          </a:prstGeom>
        </p:spPr>
        <p:txBody>
          <a:bodyPr wrap="none">
            <a:spAutoFit/>
          </a:bodyPr>
          <a:lstStyle/>
          <a:p>
            <a:r>
              <a:rPr lang="en-US" dirty="0" smtClean="0">
                <a:solidFill>
                  <a:srgbClr val="000000"/>
                </a:solidFill>
              </a:rPr>
              <a:t>IM</a:t>
            </a:r>
            <a:r>
              <a:rPr lang="en-US" baseline="-25000" dirty="0" smtClean="0">
                <a:solidFill>
                  <a:srgbClr val="000000"/>
                </a:solidFill>
              </a:rPr>
              <a:t>213</a:t>
            </a:r>
            <a:r>
              <a:rPr lang="en-US" dirty="0" smtClean="0">
                <a:solidFill>
                  <a:srgbClr val="000000"/>
                </a:solidFill>
              </a:rPr>
              <a:t> and IM</a:t>
            </a:r>
            <a:r>
              <a:rPr lang="en-US" baseline="-25000" dirty="0" smtClean="0">
                <a:solidFill>
                  <a:srgbClr val="000000"/>
                </a:solidFill>
              </a:rPr>
              <a:t>312</a:t>
            </a:r>
            <a:endParaRPr lang="en-US" dirty="0">
              <a:solidFill>
                <a:srgbClr val="000000"/>
              </a:solidFill>
            </a:endParaRPr>
          </a:p>
        </p:txBody>
      </p:sp>
      <p:sp>
        <p:nvSpPr>
          <p:cNvPr id="10" name="矩形 30"/>
          <p:cNvSpPr/>
          <p:nvPr/>
        </p:nvSpPr>
        <p:spPr>
          <a:xfrm>
            <a:off x="7010400" y="23431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323</a:t>
            </a:r>
            <a:endParaRPr lang="en-US" dirty="0">
              <a:solidFill>
                <a:srgbClr val="000000"/>
              </a:solidFill>
            </a:endParaRPr>
          </a:p>
        </p:txBody>
      </p:sp>
      <p:sp>
        <p:nvSpPr>
          <p:cNvPr id="11" name="矩形 27"/>
          <p:cNvSpPr/>
          <p:nvPr/>
        </p:nvSpPr>
        <p:spPr>
          <a:xfrm>
            <a:off x="4038600" y="819150"/>
            <a:ext cx="401034" cy="369332"/>
          </a:xfrm>
          <a:prstGeom prst="rect">
            <a:avLst/>
          </a:prstGeom>
        </p:spPr>
        <p:txBody>
          <a:bodyPr wrap="none">
            <a:spAutoFit/>
          </a:bodyPr>
          <a:lstStyle/>
          <a:p>
            <a:r>
              <a:rPr lang="en-US" dirty="0">
                <a:solidFill>
                  <a:srgbClr val="000000"/>
                </a:solidFill>
              </a:rPr>
              <a:t>P</a:t>
            </a:r>
            <a:r>
              <a:rPr lang="en-US" baseline="-25000" dirty="0">
                <a:solidFill>
                  <a:srgbClr val="000000"/>
                </a:solidFill>
              </a:rPr>
              <a:t>3</a:t>
            </a:r>
            <a:endParaRPr lang="en-US" dirty="0">
              <a:solidFill>
                <a:srgbClr val="000000"/>
              </a:solidFill>
            </a:endParaRPr>
          </a:p>
        </p:txBody>
      </p:sp>
      <p:sp>
        <p:nvSpPr>
          <p:cNvPr id="12" name="矩形 28"/>
          <p:cNvSpPr/>
          <p:nvPr/>
        </p:nvSpPr>
        <p:spPr>
          <a:xfrm>
            <a:off x="2133600" y="1276350"/>
            <a:ext cx="711591" cy="369332"/>
          </a:xfrm>
          <a:prstGeom prst="rect">
            <a:avLst/>
          </a:prstGeom>
        </p:spPr>
        <p:txBody>
          <a:bodyPr wrap="none">
            <a:spAutoFit/>
          </a:bodyPr>
          <a:lstStyle/>
          <a:p>
            <a:r>
              <a:rPr lang="en-US" dirty="0">
                <a:solidFill>
                  <a:srgbClr val="000000"/>
                </a:solidFill>
              </a:rPr>
              <a:t>IM</a:t>
            </a:r>
            <a:r>
              <a:rPr lang="en-US" baseline="-25000" dirty="0">
                <a:solidFill>
                  <a:srgbClr val="000000"/>
                </a:solidFill>
              </a:rPr>
              <a:t>212</a:t>
            </a:r>
            <a:endParaRPr lang="en-US" dirty="0">
              <a:solidFill>
                <a:srgbClr val="000000"/>
              </a:solidFill>
            </a:endParaRPr>
          </a:p>
        </p:txBody>
      </p:sp>
      <p:sp>
        <p:nvSpPr>
          <p:cNvPr id="13" name="TextBox 12"/>
          <p:cNvSpPr txBox="1"/>
          <p:nvPr/>
        </p:nvSpPr>
        <p:spPr>
          <a:xfrm>
            <a:off x="1281190" y="4737040"/>
            <a:ext cx="486264" cy="400110"/>
          </a:xfrm>
          <a:prstGeom prst="rect">
            <a:avLst/>
          </a:prstGeom>
          <a:noFill/>
        </p:spPr>
        <p:txBody>
          <a:bodyPr wrap="none" rtlCol="0">
            <a:spAutoFit/>
          </a:bodyPr>
          <a:lstStyle/>
          <a:p>
            <a:r>
              <a:rPr lang="en-US" sz="2000" b="1" i="1" dirty="0" smtClean="0">
                <a:solidFill>
                  <a:prstClr val="white"/>
                </a:solidFill>
              </a:rPr>
              <a:t>P</a:t>
            </a:r>
            <a:r>
              <a:rPr lang="en-US" sz="2000" b="1" i="1" baseline="-25000" dirty="0" smtClean="0">
                <a:solidFill>
                  <a:prstClr val="white"/>
                </a:solidFill>
              </a:rPr>
              <a:t>3</a:t>
            </a:r>
            <a:endParaRPr lang="en-US" sz="2000" b="1" i="1" dirty="0" smtClean="0">
              <a:solidFill>
                <a:prstClr val="white"/>
              </a:solidFill>
            </a:endParaRPr>
          </a:p>
        </p:txBody>
      </p:sp>
      <p:sp>
        <p:nvSpPr>
          <p:cNvPr id="14" name="矩形 22"/>
          <p:cNvSpPr/>
          <p:nvPr/>
        </p:nvSpPr>
        <p:spPr>
          <a:xfrm>
            <a:off x="2133600" y="4737040"/>
            <a:ext cx="828070" cy="400110"/>
          </a:xfrm>
          <a:prstGeom prst="rect">
            <a:avLst/>
          </a:prstGeom>
        </p:spPr>
        <p:txBody>
          <a:bodyPr wrap="none">
            <a:spAutoFit/>
          </a:bodyPr>
          <a:lstStyle/>
          <a:p>
            <a:r>
              <a:rPr lang="en-US" sz="2000" b="1" i="1" dirty="0">
                <a:solidFill>
                  <a:prstClr val="white"/>
                </a:solidFill>
              </a:rPr>
              <a:t>IM</a:t>
            </a:r>
            <a:r>
              <a:rPr lang="en-US" sz="2000" b="1" i="1" baseline="-25000" dirty="0">
                <a:solidFill>
                  <a:prstClr val="white"/>
                </a:solidFill>
              </a:rPr>
              <a:t>212</a:t>
            </a:r>
            <a:endParaRPr lang="en-US" sz="2000" b="1" i="1" dirty="0">
              <a:solidFill>
                <a:prstClr val="white"/>
              </a:solidFill>
            </a:endParaRPr>
          </a:p>
        </p:txBody>
      </p:sp>
      <p:cxnSp>
        <p:nvCxnSpPr>
          <p:cNvPr id="15" name="直接连接符 31"/>
          <p:cNvCxnSpPr/>
          <p:nvPr/>
        </p:nvCxnSpPr>
        <p:spPr>
          <a:xfrm>
            <a:off x="1108574" y="4022129"/>
            <a:ext cx="345232" cy="65609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箭头连接符 33"/>
          <p:cNvCxnSpPr/>
          <p:nvPr/>
        </p:nvCxnSpPr>
        <p:spPr>
          <a:xfrm flipV="1">
            <a:off x="1453806" y="4022129"/>
            <a:ext cx="360040" cy="656093"/>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48"/>
          <p:cNvSpPr/>
          <p:nvPr/>
        </p:nvSpPr>
        <p:spPr>
          <a:xfrm>
            <a:off x="3048000" y="4737040"/>
            <a:ext cx="828070" cy="400110"/>
          </a:xfrm>
          <a:prstGeom prst="rect">
            <a:avLst/>
          </a:prstGeom>
        </p:spPr>
        <p:txBody>
          <a:bodyPr wrap="none">
            <a:spAutoFit/>
          </a:bodyPr>
          <a:lstStyle/>
          <a:p>
            <a:r>
              <a:rPr lang="en-US" sz="2000" b="1" i="1" dirty="0">
                <a:solidFill>
                  <a:prstClr val="white"/>
                </a:solidFill>
              </a:rPr>
              <a:t>IM</a:t>
            </a:r>
            <a:r>
              <a:rPr lang="en-US" sz="2000" b="1" i="1" baseline="-25000" dirty="0">
                <a:solidFill>
                  <a:prstClr val="white"/>
                </a:solidFill>
              </a:rPr>
              <a:t>213</a:t>
            </a:r>
            <a:endParaRPr lang="en-US" sz="2000" b="1" i="1" dirty="0">
              <a:solidFill>
                <a:prstClr val="white"/>
              </a:solidFill>
            </a:endParaRPr>
          </a:p>
        </p:txBody>
      </p:sp>
      <p:sp>
        <p:nvSpPr>
          <p:cNvPr id="18" name="矩形 49"/>
          <p:cNvSpPr/>
          <p:nvPr/>
        </p:nvSpPr>
        <p:spPr>
          <a:xfrm>
            <a:off x="4038600" y="4737040"/>
            <a:ext cx="828070" cy="400110"/>
          </a:xfrm>
          <a:prstGeom prst="rect">
            <a:avLst/>
          </a:prstGeom>
        </p:spPr>
        <p:txBody>
          <a:bodyPr wrap="none">
            <a:spAutoFit/>
          </a:bodyPr>
          <a:lstStyle/>
          <a:p>
            <a:r>
              <a:rPr lang="en-US" sz="2000" b="1" i="1" dirty="0">
                <a:solidFill>
                  <a:prstClr val="white"/>
                </a:solidFill>
              </a:rPr>
              <a:t>IM</a:t>
            </a:r>
            <a:r>
              <a:rPr lang="en-US" sz="2000" b="1" i="1" baseline="-25000" dirty="0">
                <a:solidFill>
                  <a:prstClr val="white"/>
                </a:solidFill>
              </a:rPr>
              <a:t>312</a:t>
            </a:r>
            <a:endParaRPr lang="en-US" sz="2000" b="1" i="1" dirty="0">
              <a:solidFill>
                <a:prstClr val="white"/>
              </a:solidFill>
            </a:endParaRPr>
          </a:p>
        </p:txBody>
      </p:sp>
      <p:sp>
        <p:nvSpPr>
          <p:cNvPr id="19" name="矩形 50"/>
          <p:cNvSpPr/>
          <p:nvPr/>
        </p:nvSpPr>
        <p:spPr>
          <a:xfrm>
            <a:off x="5108448" y="4737040"/>
            <a:ext cx="828070" cy="400110"/>
          </a:xfrm>
          <a:prstGeom prst="rect">
            <a:avLst/>
          </a:prstGeom>
        </p:spPr>
        <p:txBody>
          <a:bodyPr wrap="none">
            <a:spAutoFit/>
          </a:bodyPr>
          <a:lstStyle/>
          <a:p>
            <a:r>
              <a:rPr lang="en-US" sz="2000" b="1" i="1" dirty="0">
                <a:solidFill>
                  <a:prstClr val="white"/>
                </a:solidFill>
              </a:rPr>
              <a:t>IM</a:t>
            </a:r>
            <a:r>
              <a:rPr lang="en-US" sz="2000" b="1" i="1" baseline="-25000" dirty="0">
                <a:solidFill>
                  <a:prstClr val="white"/>
                </a:solidFill>
              </a:rPr>
              <a:t>323</a:t>
            </a:r>
            <a:endParaRPr lang="en-US" sz="2000" b="1" i="1" dirty="0">
              <a:solidFill>
                <a:prstClr val="white"/>
              </a:solidFill>
            </a:endParaRPr>
          </a:p>
        </p:txBody>
      </p:sp>
      <p:cxnSp>
        <p:nvCxnSpPr>
          <p:cNvPr id="20" name="直接连接符 51"/>
          <p:cNvCxnSpPr/>
          <p:nvPr/>
        </p:nvCxnSpPr>
        <p:spPr>
          <a:xfrm>
            <a:off x="960543" y="4205866"/>
            <a:ext cx="5211657" cy="2933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直接连接符 52"/>
          <p:cNvCxnSpPr>
            <a:stCxn id="40" idx="3"/>
          </p:cNvCxnSpPr>
          <p:nvPr/>
        </p:nvCxnSpPr>
        <p:spPr>
          <a:xfrm>
            <a:off x="959157" y="4480178"/>
            <a:ext cx="5213043" cy="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直接连接符 53"/>
          <p:cNvCxnSpPr/>
          <p:nvPr/>
        </p:nvCxnSpPr>
        <p:spPr>
          <a:xfrm>
            <a:off x="960543" y="4693344"/>
            <a:ext cx="5211657" cy="9406"/>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直接连接符 54"/>
          <p:cNvCxnSpPr/>
          <p:nvPr/>
        </p:nvCxnSpPr>
        <p:spPr>
          <a:xfrm>
            <a:off x="2082469" y="4037099"/>
            <a:ext cx="189807" cy="42750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55"/>
          <p:cNvCxnSpPr/>
          <p:nvPr/>
        </p:nvCxnSpPr>
        <p:spPr>
          <a:xfrm rot="21360000" flipV="1">
            <a:off x="2293384" y="4251509"/>
            <a:ext cx="178456" cy="217955"/>
          </a:xfrm>
          <a:prstGeom prst="line">
            <a:avLst/>
          </a:prstGeom>
          <a:ln w="38100" cmpd="sng">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 name="直接连接符 56"/>
          <p:cNvCxnSpPr/>
          <p:nvPr/>
        </p:nvCxnSpPr>
        <p:spPr>
          <a:xfrm>
            <a:off x="2471840" y="4229820"/>
            <a:ext cx="109576" cy="23964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箭头连接符 57"/>
          <p:cNvCxnSpPr/>
          <p:nvPr/>
        </p:nvCxnSpPr>
        <p:spPr>
          <a:xfrm flipV="1">
            <a:off x="2581416" y="4037099"/>
            <a:ext cx="288032" cy="42420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58"/>
          <p:cNvCxnSpPr/>
          <p:nvPr/>
        </p:nvCxnSpPr>
        <p:spPr>
          <a:xfrm>
            <a:off x="3049394" y="4085462"/>
            <a:ext cx="151007" cy="39157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59"/>
          <p:cNvCxnSpPr/>
          <p:nvPr/>
        </p:nvCxnSpPr>
        <p:spPr>
          <a:xfrm flipV="1">
            <a:off x="3200400" y="4245550"/>
            <a:ext cx="215980" cy="22565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60"/>
          <p:cNvCxnSpPr/>
          <p:nvPr/>
        </p:nvCxnSpPr>
        <p:spPr>
          <a:xfrm>
            <a:off x="3442974" y="4245550"/>
            <a:ext cx="189475" cy="44751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箭头连接符 61"/>
          <p:cNvCxnSpPr/>
          <p:nvPr/>
        </p:nvCxnSpPr>
        <p:spPr>
          <a:xfrm flipV="1">
            <a:off x="3632449" y="4031140"/>
            <a:ext cx="305281" cy="6619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连接符 62"/>
          <p:cNvCxnSpPr/>
          <p:nvPr/>
        </p:nvCxnSpPr>
        <p:spPr>
          <a:xfrm>
            <a:off x="4114800" y="4093150"/>
            <a:ext cx="266236"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63"/>
          <p:cNvCxnSpPr/>
          <p:nvPr/>
        </p:nvCxnSpPr>
        <p:spPr>
          <a:xfrm flipV="1">
            <a:off x="4381036" y="4253238"/>
            <a:ext cx="164811" cy="425821"/>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64"/>
          <p:cNvCxnSpPr/>
          <p:nvPr/>
        </p:nvCxnSpPr>
        <p:spPr>
          <a:xfrm>
            <a:off x="4545848" y="4247411"/>
            <a:ext cx="123221" cy="21562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箭头连接符 65"/>
          <p:cNvCxnSpPr/>
          <p:nvPr/>
        </p:nvCxnSpPr>
        <p:spPr>
          <a:xfrm flipV="1">
            <a:off x="4669068" y="4038829"/>
            <a:ext cx="237144" cy="44006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66"/>
          <p:cNvCxnSpPr/>
          <p:nvPr/>
        </p:nvCxnSpPr>
        <p:spPr>
          <a:xfrm>
            <a:off x="5105400" y="4093150"/>
            <a:ext cx="252028" cy="58590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67"/>
          <p:cNvCxnSpPr/>
          <p:nvPr/>
        </p:nvCxnSpPr>
        <p:spPr>
          <a:xfrm flipV="1">
            <a:off x="5357428" y="4488551"/>
            <a:ext cx="144016"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68"/>
          <p:cNvCxnSpPr/>
          <p:nvPr/>
        </p:nvCxnSpPr>
        <p:spPr>
          <a:xfrm>
            <a:off x="5524218" y="4488551"/>
            <a:ext cx="121243" cy="20637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箭头连接符 69"/>
          <p:cNvCxnSpPr/>
          <p:nvPr/>
        </p:nvCxnSpPr>
        <p:spPr>
          <a:xfrm flipV="1">
            <a:off x="5645461" y="4038828"/>
            <a:ext cx="241461" cy="66192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4783" y="4005803"/>
            <a:ext cx="364374" cy="400110"/>
          </a:xfrm>
          <a:prstGeom prst="rect">
            <a:avLst/>
          </a:prstGeom>
          <a:noFill/>
        </p:spPr>
        <p:txBody>
          <a:bodyPr wrap="none" rtlCol="0">
            <a:spAutoFit/>
          </a:bodyPr>
          <a:lstStyle/>
          <a:p>
            <a:r>
              <a:rPr lang="en-US" sz="2000" b="1" i="1">
                <a:solidFill>
                  <a:prstClr val="white"/>
                </a:solidFill>
              </a:rPr>
              <a:t>1</a:t>
            </a:r>
            <a:endParaRPr lang="en-US" sz="2000" b="1" i="1" smtClean="0">
              <a:solidFill>
                <a:prstClr val="white"/>
              </a:solidFill>
            </a:endParaRPr>
          </a:p>
        </p:txBody>
      </p:sp>
      <p:sp>
        <p:nvSpPr>
          <p:cNvPr id="40" name="TextBox 39"/>
          <p:cNvSpPr txBox="1"/>
          <p:nvPr/>
        </p:nvSpPr>
        <p:spPr>
          <a:xfrm>
            <a:off x="594783" y="4280123"/>
            <a:ext cx="364374" cy="400110"/>
          </a:xfrm>
          <a:prstGeom prst="rect">
            <a:avLst/>
          </a:prstGeom>
          <a:noFill/>
        </p:spPr>
        <p:txBody>
          <a:bodyPr wrap="none" rtlCol="0">
            <a:spAutoFit/>
          </a:bodyPr>
          <a:lstStyle/>
          <a:p>
            <a:r>
              <a:rPr lang="en-US" sz="2000" b="1" i="1" smtClean="0">
                <a:solidFill>
                  <a:prstClr val="white"/>
                </a:solidFill>
              </a:rPr>
              <a:t>2</a:t>
            </a:r>
          </a:p>
        </p:txBody>
      </p:sp>
      <p:sp>
        <p:nvSpPr>
          <p:cNvPr id="41" name="TextBox 40"/>
          <p:cNvSpPr txBox="1"/>
          <p:nvPr/>
        </p:nvSpPr>
        <p:spPr>
          <a:xfrm>
            <a:off x="594783" y="4485863"/>
            <a:ext cx="364374" cy="400110"/>
          </a:xfrm>
          <a:prstGeom prst="rect">
            <a:avLst/>
          </a:prstGeom>
          <a:noFill/>
        </p:spPr>
        <p:txBody>
          <a:bodyPr wrap="none" rtlCol="0">
            <a:spAutoFit/>
          </a:bodyPr>
          <a:lstStyle/>
          <a:p>
            <a:r>
              <a:rPr lang="en-US" sz="2000" b="1" i="1" smtClean="0">
                <a:solidFill>
                  <a:prstClr val="white"/>
                </a:solidFill>
              </a:rPr>
              <a:t>3</a:t>
            </a:r>
          </a:p>
        </p:txBody>
      </p:sp>
      <p:sp>
        <p:nvSpPr>
          <p:cNvPr id="42" name="TextBox 41"/>
          <p:cNvSpPr txBox="1"/>
          <p:nvPr/>
        </p:nvSpPr>
        <p:spPr>
          <a:xfrm>
            <a:off x="0" y="0"/>
            <a:ext cx="8711039" cy="523220"/>
          </a:xfrm>
          <a:prstGeom prst="rect">
            <a:avLst/>
          </a:prstGeom>
          <a:noFill/>
        </p:spPr>
        <p:txBody>
          <a:bodyPr wrap="none" rtlCol="0">
            <a:spAutoFit/>
          </a:bodyPr>
          <a:lstStyle/>
          <a:p>
            <a:pPr algn="ctr"/>
            <a:r>
              <a:rPr lang="zh-CN" altLang="en-US" sz="2800" dirty="0" smtClean="0">
                <a:solidFill>
                  <a:prstClr val="white"/>
                </a:solidFill>
              </a:rPr>
              <a:t> </a:t>
            </a:r>
            <a:r>
              <a:rPr lang="en-US" altLang="zh-CN" sz="2800" dirty="0">
                <a:solidFill>
                  <a:prstClr val="white"/>
                </a:solidFill>
              </a:rPr>
              <a:t>E</a:t>
            </a:r>
            <a:r>
              <a:rPr lang="en-US" altLang="zh-CN" sz="2800" dirty="0" smtClean="0">
                <a:solidFill>
                  <a:prstClr val="white"/>
                </a:solidFill>
              </a:rPr>
              <a:t>limination</a:t>
            </a:r>
            <a:r>
              <a:rPr lang="zh-CN" altLang="en-US" sz="2800" dirty="0" smtClean="0">
                <a:solidFill>
                  <a:prstClr val="white"/>
                </a:solidFill>
              </a:rPr>
              <a:t> </a:t>
            </a:r>
            <a:r>
              <a:rPr lang="en-US" altLang="zh-CN" sz="2800" dirty="0" smtClean="0">
                <a:solidFill>
                  <a:prstClr val="white"/>
                </a:solidFill>
              </a:rPr>
              <a:t>algorithm for internal multiples from ISS</a:t>
            </a:r>
            <a:endParaRPr lang="en-US" sz="2800" dirty="0">
              <a:solidFill>
                <a:prstClr val="white"/>
              </a:solidFill>
            </a:endParaRPr>
          </a:p>
        </p:txBody>
      </p:sp>
      <p:sp>
        <p:nvSpPr>
          <p:cNvPr id="44" name="TextBox 43"/>
          <p:cNvSpPr txBox="1"/>
          <p:nvPr/>
        </p:nvSpPr>
        <p:spPr>
          <a:xfrm>
            <a:off x="6859101" y="4298978"/>
            <a:ext cx="1959191" cy="369332"/>
          </a:xfrm>
          <a:prstGeom prst="rect">
            <a:avLst/>
          </a:prstGeom>
          <a:noFill/>
        </p:spPr>
        <p:txBody>
          <a:bodyPr wrap="none" rtlCol="0">
            <a:spAutoFit/>
          </a:bodyPr>
          <a:lstStyle/>
          <a:p>
            <a:r>
              <a:rPr lang="en-US" dirty="0" err="1" smtClean="0"/>
              <a:t>Yanglei</a:t>
            </a:r>
            <a:r>
              <a:rPr lang="en-US" dirty="0" smtClean="0"/>
              <a:t> </a:t>
            </a:r>
            <a:r>
              <a:rPr lang="en-US" dirty="0" err="1" smtClean="0"/>
              <a:t>Zou</a:t>
            </a:r>
            <a:r>
              <a:rPr lang="en-US" dirty="0" smtClean="0"/>
              <a:t> 2013</a:t>
            </a:r>
            <a:endParaRPr lang="en-US" dirty="0"/>
          </a:p>
        </p:txBody>
      </p:sp>
    </p:spTree>
    <p:extLst>
      <p:ext uri="{BB962C8B-B14F-4D97-AF65-F5344CB8AC3E}">
        <p14:creationId xmlns:p14="http://schemas.microsoft.com/office/powerpoint/2010/main" xmlns="" val="2204804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p:txBody>
          <a:bodyPr/>
          <a:lstStyle/>
          <a:p>
            <a:pPr eaLnBrk="1" hangingPunct="1"/>
            <a:r>
              <a:rPr lang="en-US" altLang="zh-CN" dirty="0" smtClean="0"/>
              <a:t> </a:t>
            </a:r>
            <a:endParaRPr lang="zh-CN" altLang="en-US" dirty="0" smtClean="0"/>
          </a:p>
        </p:txBody>
      </p:sp>
      <p:sp>
        <p:nvSpPr>
          <p:cNvPr id="113667" name="内容占位符 2"/>
          <p:cNvSpPr>
            <a:spLocks noGrp="1"/>
          </p:cNvSpPr>
          <p:nvPr>
            <p:ph idx="1"/>
          </p:nvPr>
        </p:nvSpPr>
        <p:spPr/>
        <p:txBody>
          <a:bodyPr/>
          <a:lstStyle/>
          <a:p>
            <a:pPr eaLnBrk="1" hangingPunct="1"/>
            <a:r>
              <a:rPr lang="en-US" altLang="zh-CN" dirty="0" smtClean="0"/>
              <a:t>Q compensation without Q </a:t>
            </a:r>
          </a:p>
          <a:p>
            <a:pPr eaLnBrk="1" hangingPunct="1"/>
            <a:r>
              <a:rPr lang="en-US" altLang="zh-CN" dirty="0" smtClean="0"/>
              <a:t>With K. </a:t>
            </a:r>
            <a:r>
              <a:rPr lang="en-US" altLang="zh-CN" dirty="0" err="1" smtClean="0"/>
              <a:t>Innanen</a:t>
            </a:r>
            <a:r>
              <a:rPr lang="en-US" altLang="zh-CN" dirty="0" smtClean="0"/>
              <a:t> (U. Calgary) and J. E. Lira (</a:t>
            </a:r>
            <a:r>
              <a:rPr lang="en-US" altLang="zh-CN" dirty="0" err="1" smtClean="0"/>
              <a:t>Petrobras</a:t>
            </a:r>
            <a:r>
              <a:rPr lang="en-US" altLang="zh-CN" dirty="0" smtClean="0"/>
              <a:t>)</a:t>
            </a:r>
          </a:p>
          <a:p>
            <a:pPr eaLnBrk="1" hangingPunct="1"/>
            <a:endParaRPr lang="en-US" altLang="zh-CN" dirty="0" smtClean="0"/>
          </a:p>
          <a:p>
            <a:pPr eaLnBrk="1" hangingPunct="1"/>
            <a:endParaRPr lang="en-US" altLang="zh-CN" dirty="0" smtClean="0"/>
          </a:p>
        </p:txBody>
      </p:sp>
    </p:spTree>
    <p:extLst>
      <p:ext uri="{BB962C8B-B14F-4D97-AF65-F5344CB8AC3E}">
        <p14:creationId xmlns:p14="http://schemas.microsoft.com/office/powerpoint/2010/main" xmlns="" val="38379433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endParaRPr lang="en-US" altLang="en-US" smtClean="0">
              <a:ea typeface="宋体" pitchFamily="2" charset="-122"/>
            </a:endParaRPr>
          </a:p>
        </p:txBody>
      </p:sp>
      <p:sp>
        <p:nvSpPr>
          <p:cNvPr id="114691" name="Content Placeholder 2"/>
          <p:cNvSpPr>
            <a:spLocks noGrp="1"/>
          </p:cNvSpPr>
          <p:nvPr>
            <p:ph idx="1"/>
          </p:nvPr>
        </p:nvSpPr>
        <p:spPr/>
        <p:txBody>
          <a:bodyPr/>
          <a:lstStyle/>
          <a:p>
            <a:pPr eaLnBrk="1" hangingPunct="1"/>
            <a:endParaRPr lang="en-US" altLang="en-US" smtClean="0">
              <a:ea typeface="宋体" pitchFamily="2" charset="-122"/>
            </a:endParaRPr>
          </a:p>
        </p:txBody>
      </p:sp>
      <p:pic>
        <p:nvPicPr>
          <p:cNvPr id="11469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15450" cy="5236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637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smtClean="0"/>
              <a:t>The current challenge</a:t>
            </a:r>
            <a:endParaRPr lang="en-US" sz="2800" dirty="0"/>
          </a:p>
        </p:txBody>
      </p:sp>
      <p:sp>
        <p:nvSpPr>
          <p:cNvPr id="3" name="Content Placeholder 2"/>
          <p:cNvSpPr>
            <a:spLocks noGrp="1"/>
          </p:cNvSpPr>
          <p:nvPr>
            <p:ph idx="1"/>
          </p:nvPr>
        </p:nvSpPr>
        <p:spPr>
          <a:xfrm>
            <a:off x="457200" y="1687068"/>
            <a:ext cx="8229600" cy="3018282"/>
          </a:xfrm>
        </p:spPr>
        <p:txBody>
          <a:bodyPr>
            <a:normAutofit/>
          </a:bodyPr>
          <a:lstStyle/>
          <a:p>
            <a:pPr marL="0" indent="0">
              <a:buNone/>
            </a:pPr>
            <a:r>
              <a:rPr lang="en-US" altLang="zh-CN" dirty="0" smtClean="0"/>
              <a:t>In this talk we will:</a:t>
            </a:r>
          </a:p>
          <a:p>
            <a:pPr marL="514350" indent="-514350">
              <a:buFont typeface="+mj-lt"/>
              <a:buAutoNum type="arabicParenR" startAt="2"/>
            </a:pPr>
            <a:r>
              <a:rPr lang="en-US" altLang="zh-CN" dirty="0" smtClean="0"/>
              <a:t>Recognize that current on-shore and complex off-shore plays increasingly represent challenges with removing multiples that go well beyond our entire collective industry’s capability to effectively respond to/ address;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4774715"/>
            <a:ext cx="1722352" cy="358824"/>
          </a:xfrm>
          <a:prstGeom prst="rect">
            <a:avLst/>
          </a:prstGeom>
        </p:spPr>
      </p:pic>
    </p:spTree>
    <p:extLst>
      <p:ext uri="{BB962C8B-B14F-4D97-AF65-F5344CB8AC3E}">
        <p14:creationId xmlns:p14="http://schemas.microsoft.com/office/powerpoint/2010/main" xmlns="" val="3013276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endParaRPr lang="en-US" altLang="en-US" smtClean="0">
              <a:ea typeface="宋体" pitchFamily="2" charset="-122"/>
            </a:endParaRPr>
          </a:p>
        </p:txBody>
      </p:sp>
      <p:sp>
        <p:nvSpPr>
          <p:cNvPr id="115715" name="Content Placeholder 2"/>
          <p:cNvSpPr>
            <a:spLocks noGrp="1"/>
          </p:cNvSpPr>
          <p:nvPr>
            <p:ph idx="1"/>
          </p:nvPr>
        </p:nvSpPr>
        <p:spPr/>
        <p:txBody>
          <a:bodyPr/>
          <a:lstStyle/>
          <a:p>
            <a:pPr eaLnBrk="1" hangingPunct="1"/>
            <a:endParaRPr lang="en-US" altLang="en-US" smtClean="0">
              <a:ea typeface="宋体" pitchFamily="2" charset="-122"/>
            </a:endParaRPr>
          </a:p>
        </p:txBody>
      </p:sp>
      <p:pic>
        <p:nvPicPr>
          <p:cNvPr id="11571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15450" cy="5236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948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61950"/>
            <a:ext cx="7848600" cy="954107"/>
          </a:xfrm>
          <a:prstGeom prst="rect">
            <a:avLst/>
          </a:prstGeom>
          <a:noFill/>
        </p:spPr>
        <p:txBody>
          <a:bodyPr wrap="square" rtlCol="0">
            <a:spAutoFit/>
          </a:bodyPr>
          <a:lstStyle/>
          <a:p>
            <a:pPr algn="ctr"/>
            <a:r>
              <a:rPr lang="en-US" sz="2800" dirty="0" smtClean="0"/>
              <a:t>Recent Advances and the Road Ahead (2013)</a:t>
            </a:r>
          </a:p>
          <a:p>
            <a:pPr algn="ctr"/>
            <a:r>
              <a:rPr lang="en-US" sz="2800" u="sng" dirty="0" smtClean="0"/>
              <a:t>Summary</a:t>
            </a:r>
            <a:r>
              <a:rPr lang="en-US" sz="2800" dirty="0" smtClean="0"/>
              <a:t> </a:t>
            </a:r>
            <a:endParaRPr lang="en-US" sz="2800" dirty="0"/>
          </a:p>
        </p:txBody>
      </p:sp>
      <p:sp>
        <p:nvSpPr>
          <p:cNvPr id="3" name="TextBox 2"/>
          <p:cNvSpPr txBox="1"/>
          <p:nvPr/>
        </p:nvSpPr>
        <p:spPr>
          <a:xfrm>
            <a:off x="762000" y="1428750"/>
            <a:ext cx="74676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As with seismic imaging and inversion – today there is much to celebrate; much fundamental work yet to be done.</a:t>
            </a:r>
          </a:p>
          <a:p>
            <a:pPr marL="342900" indent="-342900">
              <a:buFont typeface="Arial" panose="020B0604020202020204" pitchFamily="34" charset="0"/>
              <a:buChar char="•"/>
            </a:pPr>
            <a:r>
              <a:rPr lang="en-US" sz="2400" dirty="0" smtClean="0"/>
              <a:t>We have demonstrated recent progress and propose a three pronged strategy for the road ahead.</a:t>
            </a:r>
          </a:p>
          <a:p>
            <a:pPr marL="342900" indent="-342900">
              <a:buFont typeface="Arial" panose="020B0604020202020204" pitchFamily="34" charset="0"/>
              <a:buChar char="•"/>
            </a:pPr>
            <a:r>
              <a:rPr lang="en-US" sz="2400" dirty="0"/>
              <a:t>For on-shore internal multiple elimination </a:t>
            </a:r>
            <a:r>
              <a:rPr lang="en-US" sz="2400"/>
              <a:t>that </a:t>
            </a:r>
            <a:r>
              <a:rPr lang="en-US" sz="2400" smtClean="0"/>
              <a:t>strategy will </a:t>
            </a:r>
            <a:r>
              <a:rPr lang="en-US" sz="2400" dirty="0"/>
              <a:t>require new </a:t>
            </a:r>
            <a:r>
              <a:rPr lang="en-US" sz="2400" dirty="0" smtClean="0"/>
              <a:t>ideas, concepts, and </a:t>
            </a:r>
            <a:r>
              <a:rPr lang="en-US" sz="2400" dirty="0"/>
              <a:t>capability.</a:t>
            </a:r>
          </a:p>
          <a:p>
            <a:endParaRPr lang="en-US" sz="2400" dirty="0"/>
          </a:p>
        </p:txBody>
      </p:sp>
    </p:spTree>
    <p:extLst>
      <p:ext uri="{BB962C8B-B14F-4D97-AF65-F5344CB8AC3E}">
        <p14:creationId xmlns:p14="http://schemas.microsoft.com/office/powerpoint/2010/main" xmlns="" val="2352246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ponsor_logo.png"/>
          <p:cNvPicPr>
            <a:picLocks noChangeAspect="1"/>
          </p:cNvPicPr>
          <p:nvPr/>
        </p:nvPicPr>
        <p:blipFill>
          <a:blip r:embed="rId2" cstate="print"/>
          <a:stretch>
            <a:fillRect/>
          </a:stretch>
        </p:blipFill>
        <p:spPr>
          <a:xfrm>
            <a:off x="1143000" y="0"/>
            <a:ext cx="6934200" cy="52006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smtClean="0"/>
              <a:t>A proposed response</a:t>
            </a:r>
            <a:endParaRPr lang="en-US" sz="2800" dirty="0"/>
          </a:p>
        </p:txBody>
      </p:sp>
      <p:sp>
        <p:nvSpPr>
          <p:cNvPr id="3" name="Content Placeholder 2"/>
          <p:cNvSpPr>
            <a:spLocks noGrp="1"/>
          </p:cNvSpPr>
          <p:nvPr>
            <p:ph idx="1"/>
          </p:nvPr>
        </p:nvSpPr>
        <p:spPr>
          <a:xfrm>
            <a:off x="457200" y="1687068"/>
            <a:ext cx="8229600" cy="3018282"/>
          </a:xfrm>
        </p:spPr>
        <p:txBody>
          <a:bodyPr>
            <a:normAutofit/>
          </a:bodyPr>
          <a:lstStyle/>
          <a:p>
            <a:pPr marL="0" indent="0">
              <a:buNone/>
            </a:pPr>
            <a:r>
              <a:rPr lang="en-US" altLang="zh-CN" dirty="0" smtClean="0"/>
              <a:t>In this talk we will:</a:t>
            </a:r>
          </a:p>
          <a:p>
            <a:pPr marL="514350" indent="-514350">
              <a:buFont typeface="+mj-lt"/>
              <a:buAutoNum type="arabicParenR" startAt="3"/>
            </a:pPr>
            <a:r>
              <a:rPr lang="en-US" altLang="zh-CN" dirty="0" smtClean="0"/>
              <a:t>Propose a three pronged technical strategy with the potential to address this current gap between challenge and capability.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4774715"/>
            <a:ext cx="1722352" cy="358824"/>
          </a:xfrm>
          <a:prstGeom prst="rect">
            <a:avLst/>
          </a:prstGeom>
        </p:spPr>
      </p:pic>
    </p:spTree>
    <p:extLst>
      <p:ext uri="{BB962C8B-B14F-4D97-AF65-F5344CB8AC3E}">
        <p14:creationId xmlns:p14="http://schemas.microsoft.com/office/powerpoint/2010/main" xmlns="" val="3013276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en-US" altLang="zh-CN" sz="2400" dirty="0" smtClean="0"/>
              <a:t>Free surface and internal multiples </a:t>
            </a:r>
            <a:endParaRPr lang="zh-CN" altLang="en-US" sz="2400" dirty="0" smtClean="0"/>
          </a:p>
        </p:txBody>
      </p:sp>
      <p:sp>
        <p:nvSpPr>
          <p:cNvPr id="3" name="内容占位符 2"/>
          <p:cNvSpPr>
            <a:spLocks noGrp="1"/>
          </p:cNvSpPr>
          <p:nvPr>
            <p:ph idx="1"/>
          </p:nvPr>
        </p:nvSpPr>
        <p:spPr>
          <a:xfrm>
            <a:off x="457200" y="1097280"/>
            <a:ext cx="8229600" cy="3531870"/>
          </a:xfrm>
        </p:spPr>
        <p:txBody>
          <a:bodyPr>
            <a:noAutofit/>
          </a:bodyPr>
          <a:lstStyle/>
          <a:p>
            <a:r>
              <a:rPr lang="en-US" altLang="zh-CN" sz="1800" dirty="0" smtClean="0"/>
              <a:t>Multiples that have experienced at least one downward reflection at the air-water or air-land surface (free surface) are called free surface multiples. Multiples that have all of their downward reflections below the free surface are called internal multiples. </a:t>
            </a:r>
          </a:p>
          <a:p>
            <a:endParaRPr lang="en-US" altLang="zh-CN" sz="1800" dirty="0" smtClean="0"/>
          </a:p>
          <a:p>
            <a:endParaRPr lang="en-US" altLang="zh-CN" sz="1800" dirty="0" smtClean="0"/>
          </a:p>
          <a:p>
            <a:endParaRPr lang="en-US" altLang="zh-CN" sz="1800" dirty="0" smtClean="0"/>
          </a:p>
          <a:p>
            <a:endParaRPr lang="en-US" altLang="zh-CN" sz="1800" dirty="0" smtClean="0"/>
          </a:p>
          <a:p>
            <a:r>
              <a:rPr lang="en-US" altLang="zh-CN" sz="1600" dirty="0" smtClean="0"/>
              <a:t>The order of a free-surface multiple is defined as the number of reflections it has experienced at the free surface, independent of the number of downward reflections in its history. In contrast, the order of an internal multiple is defined by the total number of downward reflections it has experienced – independent of the location of the downward reflection.</a:t>
            </a:r>
          </a:p>
          <a:p>
            <a:endParaRPr lang="en-US" altLang="zh-CN" sz="1800" dirty="0" smtClean="0"/>
          </a:p>
        </p:txBody>
      </p:sp>
      <p:pic>
        <p:nvPicPr>
          <p:cNvPr id="4" name="Picture 3"/>
          <p:cNvPicPr>
            <a:picLocks noChangeAspect="1" noChangeArrowheads="1"/>
          </p:cNvPicPr>
          <p:nvPr/>
        </p:nvPicPr>
        <p:blipFill>
          <a:blip r:embed="rId2" cstate="print"/>
          <a:srcRect/>
          <a:stretch>
            <a:fillRect/>
          </a:stretch>
        </p:blipFill>
        <p:spPr bwMode="auto">
          <a:xfrm>
            <a:off x="2438400" y="2269765"/>
            <a:ext cx="3505200" cy="1368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400" dirty="0" smtClean="0"/>
              <a:t>Status</a:t>
            </a:r>
            <a:endParaRPr lang="zh-CN" altLang="en-US" sz="2400" dirty="0"/>
          </a:p>
        </p:txBody>
      </p:sp>
      <p:sp>
        <p:nvSpPr>
          <p:cNvPr id="3" name="内容占位符 2"/>
          <p:cNvSpPr>
            <a:spLocks noGrp="1"/>
          </p:cNvSpPr>
          <p:nvPr>
            <p:ph idx="1"/>
          </p:nvPr>
        </p:nvSpPr>
        <p:spPr/>
        <p:txBody>
          <a:bodyPr>
            <a:normAutofit fontScale="77500" lnSpcReduction="20000"/>
          </a:bodyPr>
          <a:lstStyle/>
          <a:p>
            <a:pPr algn="just">
              <a:buNone/>
            </a:pPr>
            <a:r>
              <a:rPr lang="en-US" altLang="zh-CN" dirty="0" smtClean="0"/>
              <a:t>Distinct algorithms/methods have been developed that: </a:t>
            </a:r>
          </a:p>
          <a:p>
            <a:pPr marL="457200" indent="-457200" algn="just"/>
            <a:r>
              <a:rPr lang="en-US" altLang="zh-CN" dirty="0" smtClean="0"/>
              <a:t>(1)   can eliminate free surface multiples of all orders; </a:t>
            </a:r>
          </a:p>
          <a:p>
            <a:pPr marL="457200" indent="-457200" algn="just"/>
            <a:r>
              <a:rPr lang="en-US" altLang="zh-CN" dirty="0" smtClean="0"/>
              <a:t>(2) can attenuate internal multiples of all orders. </a:t>
            </a:r>
          </a:p>
          <a:p>
            <a:pPr marL="457200" indent="-457200" algn="just"/>
            <a:endParaRPr lang="en-US" altLang="zh-CN" dirty="0" smtClean="0"/>
          </a:p>
          <a:p>
            <a:pPr marL="457200" indent="-457200" algn="just"/>
            <a:r>
              <a:rPr lang="en-US" altLang="zh-CN" dirty="0" smtClean="0"/>
              <a:t>Attenuate means it reduces the amplitude but does not remove (eliminate) the multiples.</a:t>
            </a:r>
          </a:p>
          <a:p>
            <a:pPr marL="457200" indent="-457200" algn="just">
              <a:buNone/>
            </a:pPr>
            <a:endParaRPr lang="en-US" altLang="zh-CN" dirty="0" smtClean="0"/>
          </a:p>
          <a:p>
            <a:pPr marL="457200" indent="-457200" algn="just">
              <a:buNone/>
            </a:pPr>
            <a:r>
              <a:rPr lang="en-US" altLang="zh-CN" dirty="0" smtClean="0"/>
              <a:t>— and these algorithms do </a:t>
            </a:r>
            <a:r>
              <a:rPr lang="en-US" altLang="zh-CN" u="sng" dirty="0" smtClean="0"/>
              <a:t>not</a:t>
            </a:r>
            <a:r>
              <a:rPr lang="en-US" altLang="zh-CN" dirty="0" smtClean="0"/>
              <a:t> require (1) any subsurface information or (2) selecting a “phantom layer,” where the generators of the internal multiples are assumed to reside, and (3) are independent of earth model type.</a:t>
            </a:r>
          </a:p>
          <a:p>
            <a:pPr>
              <a:buNone/>
            </a:pP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400" dirty="0" smtClean="0"/>
              <a:t>Status</a:t>
            </a:r>
            <a:endParaRPr lang="zh-CN" altLang="en-US" sz="2400" dirty="0"/>
          </a:p>
        </p:txBody>
      </p:sp>
      <p:sp>
        <p:nvSpPr>
          <p:cNvPr id="3" name="内容占位符 2"/>
          <p:cNvSpPr>
            <a:spLocks noGrp="1"/>
          </p:cNvSpPr>
          <p:nvPr>
            <p:ph idx="1"/>
          </p:nvPr>
        </p:nvSpPr>
        <p:spPr>
          <a:xfrm>
            <a:off x="228600" y="1276350"/>
            <a:ext cx="5410200" cy="3531870"/>
          </a:xfrm>
        </p:spPr>
        <p:txBody>
          <a:bodyPr>
            <a:normAutofit/>
          </a:bodyPr>
          <a:lstStyle/>
          <a:p>
            <a:pPr>
              <a:buNone/>
            </a:pPr>
            <a:r>
              <a:rPr lang="en-US" altLang="zh-CN" sz="2400" dirty="0" smtClean="0"/>
              <a:t>These methods do require (they have prerequisites) :</a:t>
            </a:r>
          </a:p>
          <a:p>
            <a:pPr algn="just"/>
            <a:endParaRPr lang="en-US" altLang="zh-CN" sz="2400" dirty="0" smtClean="0"/>
          </a:p>
          <a:p>
            <a:pPr marL="457200" indent="-457200" algn="just">
              <a:buAutoNum type="arabicParenBoth"/>
            </a:pPr>
            <a:r>
              <a:rPr lang="en-US" altLang="zh-CN" sz="2400" dirty="0" smtClean="0"/>
              <a:t>the direct wave (reference wave) needs to be identified to find the source wavelet and radiation pattern</a:t>
            </a:r>
          </a:p>
          <a:p>
            <a:pPr marL="457200" indent="-457200" algn="just">
              <a:buAutoNum type="arabicParenBoth"/>
            </a:pPr>
            <a:r>
              <a:rPr lang="en-US" altLang="zh-CN" sz="2400" dirty="0" smtClean="0"/>
              <a:t>Source and receiver </a:t>
            </a:r>
            <a:r>
              <a:rPr lang="en-US" altLang="zh-CN" sz="2400" dirty="0" err="1" smtClean="0"/>
              <a:t>deghosting</a:t>
            </a:r>
            <a:endParaRPr lang="en-US" altLang="zh-CN" sz="2400" dirty="0" smtClean="0"/>
          </a:p>
        </p:txBody>
      </p:sp>
      <p:pic>
        <p:nvPicPr>
          <p:cNvPr id="1028" name="Picture 4"/>
          <p:cNvPicPr>
            <a:picLocks noChangeAspect="1" noChangeArrowheads="1"/>
          </p:cNvPicPr>
          <p:nvPr/>
        </p:nvPicPr>
        <p:blipFill>
          <a:blip r:embed="rId2" cstate="print"/>
          <a:srcRect l="67500" t="36750" r="15625" b="21250"/>
          <a:stretch>
            <a:fillRect/>
          </a:stretch>
        </p:blipFill>
        <p:spPr bwMode="auto">
          <a:xfrm>
            <a:off x="6477000" y="1276350"/>
            <a:ext cx="2057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32DA5"/>
      </a:dk2>
      <a:lt2>
        <a:srgbClr val="FFE102"/>
      </a:lt2>
      <a:accent1>
        <a:srgbClr val="FE9B03"/>
      </a:accent1>
      <a:accent2>
        <a:srgbClr val="51DC00"/>
      </a:accent2>
      <a:accent3>
        <a:srgbClr val="AAADCF"/>
      </a:accent3>
      <a:accent4>
        <a:srgbClr val="DADADA"/>
      </a:accent4>
      <a:accent5>
        <a:srgbClr val="FECBAA"/>
      </a:accent5>
      <a:accent6>
        <a:srgbClr val="49C700"/>
      </a:accent6>
      <a:hlink>
        <a:srgbClr val="FC0128"/>
      </a:hlink>
      <a:folHlink>
        <a:srgbClr val="00DFCA"/>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rgbClr val="A2C1FE"/>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rgbClr val="A2C1FE"/>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32DA5"/>
        </a:dk2>
        <a:lt2>
          <a:srgbClr val="FFE102"/>
        </a:lt2>
        <a:accent1>
          <a:srgbClr val="FE9B03"/>
        </a:accent1>
        <a:accent2>
          <a:srgbClr val="51DC00"/>
        </a:accent2>
        <a:accent3>
          <a:srgbClr val="AAADCF"/>
        </a:accent3>
        <a:accent4>
          <a:srgbClr val="DADADA"/>
        </a:accent4>
        <a:accent5>
          <a:srgbClr val="FECBAA"/>
        </a:accent5>
        <a:accent6>
          <a:srgbClr val="49C700"/>
        </a:accent6>
        <a:hlink>
          <a:srgbClr val="FC0128"/>
        </a:hlink>
        <a:folHlink>
          <a:srgbClr val="00DFC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1839</Words>
  <Application>Microsoft Office PowerPoint</Application>
  <PresentationFormat>On-screen Show (16:9)</PresentationFormat>
  <Paragraphs>259</Paragraphs>
  <Slides>52</Slides>
  <Notes>21</Notes>
  <HiddenSlides>1</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Apex</vt:lpstr>
      <vt:lpstr>Default Design</vt:lpstr>
      <vt:lpstr>Multiple Attenuation: Recent Advances and the Road Ahead (2013)</vt:lpstr>
      <vt:lpstr>Slide 2</vt:lpstr>
      <vt:lpstr>Multiple removal is a longstanding/outstanding problem in exploration seismology</vt:lpstr>
      <vt:lpstr>Recent progress</vt:lpstr>
      <vt:lpstr>The current challenge</vt:lpstr>
      <vt:lpstr>A proposed response</vt:lpstr>
      <vt:lpstr>Free surface and internal multiples </vt:lpstr>
      <vt:lpstr>Status</vt:lpstr>
      <vt:lpstr>Status</vt:lpstr>
      <vt:lpstr>Slide 10</vt:lpstr>
      <vt:lpstr>Slide 11</vt:lpstr>
      <vt:lpstr>Free surface multiple removal</vt:lpstr>
      <vt:lpstr>Internal multiple attenuation</vt:lpstr>
      <vt:lpstr>Internal Multiple Removal in Offshore Brazil Seismic Data Using the Inverse Scattering Series</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Multiple attenuation</vt:lpstr>
      <vt:lpstr>Conclusions</vt:lpstr>
      <vt:lpstr>Conclusions</vt:lpstr>
      <vt:lpstr>Land application of ISS internal multiple</vt:lpstr>
      <vt:lpstr>Current challenges</vt:lpstr>
      <vt:lpstr> </vt:lpstr>
      <vt:lpstr>Slide 33</vt:lpstr>
      <vt:lpstr>Slide 34</vt:lpstr>
      <vt:lpstr>Slide 35</vt:lpstr>
      <vt:lpstr>Slide 36</vt:lpstr>
      <vt:lpstr>A three pronged multiple attenuation strategy</vt:lpstr>
      <vt:lpstr>Slide 38</vt:lpstr>
      <vt:lpstr>Slide 39</vt:lpstr>
      <vt:lpstr>Slide 40</vt:lpstr>
      <vt:lpstr>Slide 41</vt:lpstr>
      <vt:lpstr>Slide 42</vt:lpstr>
      <vt:lpstr>Synthetic shot</vt:lpstr>
      <vt:lpstr>     Synthetic shot after ghost and FS multiple removal</vt:lpstr>
      <vt:lpstr>Slide 45</vt:lpstr>
      <vt:lpstr>Slide 46</vt:lpstr>
      <vt:lpstr>Slide 47</vt:lpstr>
      <vt:lpstr> </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2013-06-06T15:50:54Z</dcterms:created>
  <dcterms:modified xsi:type="dcterms:W3CDTF">2014-11-15T22:28:37Z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